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7" r:id="rId2"/>
    <p:sldId id="260" r:id="rId3"/>
    <p:sldId id="261" r:id="rId4"/>
    <p:sldId id="262" r:id="rId5"/>
    <p:sldId id="263" r:id="rId6"/>
    <p:sldId id="264" r:id="rId7"/>
    <p:sldId id="265" r:id="rId8"/>
    <p:sldId id="266" r:id="rId9"/>
    <p:sldId id="274" r:id="rId10"/>
    <p:sldId id="268" r:id="rId11"/>
    <p:sldId id="275" r:id="rId12"/>
    <p:sldId id="276" r:id="rId13"/>
    <p:sldId id="277" r:id="rId14"/>
    <p:sldId id="278" r:id="rId15"/>
    <p:sldId id="279" r:id="rId16"/>
    <p:sldId id="280" r:id="rId17"/>
    <p:sldId id="281" r:id="rId18"/>
    <p:sldId id="282" r:id="rId19"/>
    <p:sldId id="289" r:id="rId20"/>
    <p:sldId id="283" r:id="rId21"/>
    <p:sldId id="284" r:id="rId22"/>
    <p:sldId id="290" r:id="rId23"/>
    <p:sldId id="287" r:id="rId24"/>
    <p:sldId id="288" r:id="rId2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2A14"/>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84" autoAdjust="0"/>
    <p:restoredTop sz="94660"/>
  </p:normalViewPr>
  <p:slideViewPr>
    <p:cSldViewPr>
      <p:cViewPr varScale="1">
        <p:scale>
          <a:sx n="104" d="100"/>
          <a:sy n="104" d="100"/>
        </p:scale>
        <p:origin x="-90" y="-1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tr-TR"/>
          </a:p>
        </p:txBody>
      </p:sp>
      <p:sp>
        <p:nvSpPr>
          <p:cNvPr id="430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EBF030A8-FE8D-488A-9573-EA3F270D1AF2}" type="datetimeFigureOut">
              <a:rPr lang="tr-TR"/>
              <a:pPr>
                <a:defRPr/>
              </a:pPr>
              <a:t>27.10.2010</a:t>
            </a:fld>
            <a:endParaRPr lang="tr-TR"/>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tr-TR"/>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B980324-5C66-4BC1-A7F8-8079E303D882}"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a:ln/>
        </p:spPr>
      </p:sp>
      <p:sp>
        <p:nvSpPr>
          <p:cNvPr id="23554" name="Notes Placeholder 2"/>
          <p:cNvSpPr>
            <a:spLocks noGrp="1"/>
          </p:cNvSpPr>
          <p:nvPr>
            <p:ph type="body" idx="1"/>
          </p:nvPr>
        </p:nvSpPr>
        <p:spPr>
          <a:noFill/>
          <a:ln/>
        </p:spPr>
        <p:txBody>
          <a:bodyPr/>
          <a:lstStyle/>
          <a:p>
            <a:pPr defTabSz="457200" eaLnBrk="1" hangingPunct="1"/>
            <a:r>
              <a:rPr lang="en-US" smtClean="0"/>
              <a:t>Saygısızlık maddesi zayıflıklar bölümüne girildi…</a:t>
            </a:r>
          </a:p>
        </p:txBody>
      </p:sp>
      <p:sp>
        <p:nvSpPr>
          <p:cNvPr id="2355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7B85FAD-BDD2-4A16-90A9-9FD02E1DA647}" type="slidenum">
              <a:rPr lang="en-US" sz="1200"/>
              <a:pPr algn="r"/>
              <a:t>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p:spPr>
        <p:txBody>
          <a:bodyPr/>
          <a:lstStyle/>
          <a:p>
            <a:pPr defTabSz="457200" eaLnBrk="1" hangingPunct="1"/>
            <a:r>
              <a:rPr lang="en-US" smtClean="0"/>
              <a:t>Stimulasyon kavramı çıkarıldı, yerine ilgi ve coşku kavramı girildi.</a:t>
            </a:r>
          </a:p>
        </p:txBody>
      </p:sp>
      <p:sp>
        <p:nvSpPr>
          <p:cNvPr id="2765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F67A90A5-CA95-4658-B8EA-7F89FFFE6BB8}" type="slidenum">
              <a:rPr lang="en-US" sz="1200"/>
              <a:pPr algn="r"/>
              <a:t>12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a:ln/>
        </p:spPr>
      </p:sp>
      <p:sp>
        <p:nvSpPr>
          <p:cNvPr id="32770" name="Notes Placeholder 2"/>
          <p:cNvSpPr>
            <a:spLocks noGrp="1"/>
          </p:cNvSpPr>
          <p:nvPr>
            <p:ph type="body" idx="1"/>
          </p:nvPr>
        </p:nvSpPr>
        <p:spPr>
          <a:noFill/>
          <a:ln/>
        </p:spPr>
        <p:txBody>
          <a:bodyPr/>
          <a:lstStyle/>
          <a:p>
            <a:pPr defTabSz="457200" eaLnBrk="1" hangingPunct="1"/>
            <a:r>
              <a:rPr lang="en-US" smtClean="0"/>
              <a:t>Mehmet Avcı ve sizlerle yaptığımız görüşme ışığında şu değişiklik yapıldı: Trafik Güvenliği Komitesi yerine Trafik ve Ulaştırma Hizmetleri Komisyonu, Trafik Güvenliği Eğitim ve Kampanyalar Altkomitesi yerine de Trafik Eğitim ve Kampanyalar Komitesi girildi. Ayrıca Yönlendirme Komitesi (Steering Committee) eklendi.</a:t>
            </a:r>
          </a:p>
        </p:txBody>
      </p:sp>
      <p:sp>
        <p:nvSpPr>
          <p:cNvPr id="3277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2A7E6E1-6C54-41D5-8FBE-700DAEF19D14}" type="slidenum">
              <a:rPr lang="en-US" sz="1200"/>
              <a:pPr algn="r"/>
              <a:t>16</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p:spPr>
        <p:txBody>
          <a:bodyPr/>
          <a:lstStyle/>
          <a:p>
            <a:pPr defTabSz="457200" eaLnBrk="1" hangingPunct="1"/>
            <a:r>
              <a:rPr lang="en-US" smtClean="0"/>
              <a:t>Gönüllüler diye bir slayt açtık bir sonraya…</a:t>
            </a:r>
          </a:p>
        </p:txBody>
      </p:sp>
      <p:sp>
        <p:nvSpPr>
          <p:cNvPr id="3481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BAA706F-BCCB-445E-ABEA-B95D33966094}" type="slidenum">
              <a:rPr lang="en-US" sz="1200"/>
              <a:pPr algn="r"/>
              <a:t>17</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noFill/>
          <a:ln/>
        </p:spPr>
        <p:txBody>
          <a:bodyPr/>
          <a:lstStyle/>
          <a:p>
            <a:pPr defTabSz="457200" eaLnBrk="1" hangingPunct="1"/>
            <a:r>
              <a:rPr lang="en-US" smtClean="0"/>
              <a:t>Gönüllü katılımına ilişkin ana görüşlerimiz bu slaytta toplandı.</a:t>
            </a:r>
          </a:p>
        </p:txBody>
      </p:sp>
      <p:sp>
        <p:nvSpPr>
          <p:cNvPr id="3686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B97EEE7-A66D-478A-9179-4053165C9BC4}" type="slidenum">
              <a:rPr lang="en-US" sz="1200"/>
              <a:pPr algn="r"/>
              <a:t>18</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a:ln/>
        </p:spPr>
      </p:sp>
      <p:sp>
        <p:nvSpPr>
          <p:cNvPr id="39938" name="Notes Placeholder 2"/>
          <p:cNvSpPr>
            <a:spLocks noGrp="1"/>
          </p:cNvSpPr>
          <p:nvPr>
            <p:ph type="body" idx="1"/>
          </p:nvPr>
        </p:nvSpPr>
        <p:spPr>
          <a:noFill/>
          <a:ln/>
        </p:spPr>
        <p:txBody>
          <a:bodyPr/>
          <a:lstStyle/>
          <a:p>
            <a:pPr defTabSz="457200" eaLnBrk="1" hangingPunct="1"/>
            <a:r>
              <a:rPr lang="en-US" smtClean="0"/>
              <a:t>Okullarda etkin kullanım için sayılar Eğitim Bakanlığı ile biriikte saptanmalı ve bütçe çerçevesindeki imkanlar değerlendirilmelidir. Radyo ve TV reklamlarında fotoğrafı net görebilmek için, fiyat teklifleri alıyoruz. Sticker konusuna katılıyoruz. WEB sitesi bağımsız olacak. Aslında bu slayttaki bütün sorularınıza 15 Eylül’de yapacağımız toplantıda birlikte yanıt aramanın daha verimli olacağını düşünüyoruz. </a:t>
            </a:r>
          </a:p>
        </p:txBody>
      </p:sp>
      <p:sp>
        <p:nvSpPr>
          <p:cNvPr id="3993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978442D-22E5-4D09-A5E9-E42DEDAB2A7F}" type="slidenum">
              <a:rPr lang="en-US" sz="1200"/>
              <a:pPr algn="r"/>
              <a:t>20</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a:ln/>
        </p:spPr>
      </p:sp>
      <p:sp>
        <p:nvSpPr>
          <p:cNvPr id="41986" name="Notes Placeholder 2"/>
          <p:cNvSpPr>
            <a:spLocks noGrp="1"/>
          </p:cNvSpPr>
          <p:nvPr>
            <p:ph type="body" idx="1"/>
          </p:nvPr>
        </p:nvSpPr>
        <p:spPr>
          <a:noFill/>
          <a:ln/>
        </p:spPr>
        <p:txBody>
          <a:bodyPr/>
          <a:lstStyle/>
          <a:p>
            <a:pPr defTabSz="457200" eaLnBrk="1" hangingPunct="1"/>
            <a:r>
              <a:rPr lang="en-US" smtClean="0"/>
              <a:t>Eğitim paketleri eğitim ihtiyaç analizinin bitirilmesinin ardından ortaya çıkacak ve sizinle paylaşılacaktır.</a:t>
            </a:r>
          </a:p>
        </p:txBody>
      </p:sp>
      <p:sp>
        <p:nvSpPr>
          <p:cNvPr id="4198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7CE9A1C-1478-4AB1-BBAC-14159F2BC51A}" type="slidenum">
              <a:rPr lang="en-US" sz="1200"/>
              <a:pPr algn="r"/>
              <a:t>21</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14AA2C97-0390-44FD-8282-0A2FE28B6295}" type="datetimeFigureOut">
              <a:rPr lang="tr-TR"/>
              <a:pPr>
                <a:defRPr/>
              </a:pPr>
              <a:t>27.10.2010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3B6400A-A507-491E-BFB3-7E28B2A40901}"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3913F212-DD33-481C-A23D-BE191BF46581}" type="datetimeFigureOut">
              <a:rPr lang="tr-TR"/>
              <a:pPr>
                <a:defRPr/>
              </a:pPr>
              <a:t>27.10.2010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60C3278-BB92-48A8-B800-3809FA5B7589}"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E05BC7E3-D61B-4374-8AAB-DF033C7E3998}" type="datetimeFigureOut">
              <a:rPr lang="tr-TR"/>
              <a:pPr>
                <a:defRPr/>
              </a:pPr>
              <a:t>27.10.2010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F9A2820-1AE8-4906-9B9B-9AC10FE87917}"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F805BDC2-E19D-42D1-AACC-3A1E2945C9BE}" type="datetimeFigureOut">
              <a:rPr lang="tr-TR"/>
              <a:pPr>
                <a:defRPr/>
              </a:pPr>
              <a:t>27.10.2010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8993548C-DCB4-4F11-AB19-33015AD9BF7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10A933E7-98C5-4E0D-879D-ACA001D6B773}" type="datetimeFigureOut">
              <a:rPr lang="tr-TR"/>
              <a:pPr>
                <a:defRPr/>
              </a:pPr>
              <a:t>27.10.2010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C5822BEB-08BF-4BA2-9DDA-62ED6F2F069A}"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2EA7FC6C-6906-488C-A7D7-4E373D8635A7}" type="datetimeFigureOut">
              <a:rPr lang="tr-TR"/>
              <a:pPr>
                <a:defRPr/>
              </a:pPr>
              <a:t>27.10.2010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31D21E6B-8F5F-4025-92E9-D86E230DEEDD}"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B2998698-4752-488D-A641-A404E48A4C99}" type="datetimeFigureOut">
              <a:rPr lang="tr-TR"/>
              <a:pPr>
                <a:defRPr/>
              </a:pPr>
              <a:t>27.10.2010</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7F4022FF-0D98-4C38-9EDB-F72FEEBEC01D}"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9109F85E-2DCF-44C3-909B-B52CF9C70C4C}" type="datetimeFigureOut">
              <a:rPr lang="tr-TR"/>
              <a:pPr>
                <a:defRPr/>
              </a:pPr>
              <a:t>27.10.2010</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2C1C8794-BC65-49C4-8E7B-E8B18C62FD5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0239936F-A833-46F5-8F2A-75D01854AC13}" type="datetimeFigureOut">
              <a:rPr lang="tr-TR"/>
              <a:pPr>
                <a:defRPr/>
              </a:pPr>
              <a:t>27.10.2010</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3173C07A-3759-4A30-8932-C9B47309D49E}"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8044C21A-3DA5-49F1-8801-EAA2F50B3951}" type="datetimeFigureOut">
              <a:rPr lang="tr-TR"/>
              <a:pPr>
                <a:defRPr/>
              </a:pPr>
              <a:t>27.10.2010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8D3E1D44-CD28-4978-A366-68DC04EEED8C}"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CAA8C656-F831-4613-AF55-3FD9BCC6349D}" type="datetimeFigureOut">
              <a:rPr lang="tr-TR"/>
              <a:pPr>
                <a:defRPr/>
              </a:pPr>
              <a:t>27.10.2010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62BA4D2C-9833-485A-9B9C-DA8B073B6132}"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BE82101-F2BE-40C0-8748-D823A92C59D5}" type="datetimeFigureOut">
              <a:rPr lang="tr-TR"/>
              <a:pPr>
                <a:defRPr/>
              </a:pPr>
              <a:t>27.10.2010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07E3C0E-CFB9-4D24-80DE-C3B15D53E6B9}"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0"/>
          <p:cNvSpPr>
            <a:spLocks noGrp="1" noChangeArrowheads="1"/>
          </p:cNvSpPr>
          <p:nvPr>
            <p:ph type="title" idx="4294967295"/>
          </p:nvPr>
        </p:nvSpPr>
        <p:spPr>
          <a:xfrm>
            <a:off x="468313" y="4365625"/>
            <a:ext cx="8229600" cy="1511300"/>
          </a:xfrm>
        </p:spPr>
        <p:txBody>
          <a:bodyPr/>
          <a:lstStyle/>
          <a:p>
            <a:pPr eaLnBrk="1" hangingPunct="1"/>
            <a:r>
              <a:rPr lang="tr-TR" sz="2400" b="1" smtClean="0">
                <a:solidFill>
                  <a:schemeClr val="folHlink"/>
                </a:solidFill>
                <a:latin typeface="Arial" charset="0"/>
              </a:rPr>
              <a:t> KÖŞE </a:t>
            </a:r>
            <a:r>
              <a:rPr lang="tr-TR" sz="2400" b="1" smtClean="0">
                <a:solidFill>
                  <a:schemeClr val="folHlink"/>
                </a:solidFill>
                <a:latin typeface="Verdana" pitchFamily="34" charset="0"/>
              </a:rPr>
              <a:t>YAZARLAR</a:t>
            </a:r>
            <a:r>
              <a:rPr lang="tr-TR" sz="2400" b="1" smtClean="0">
                <a:solidFill>
                  <a:schemeClr val="folHlink"/>
                </a:solidFill>
                <a:latin typeface="Arial" charset="0"/>
              </a:rPr>
              <a:t>IYLA</a:t>
            </a:r>
            <a:r>
              <a:rPr lang="tr-TR" sz="2400" b="1" smtClean="0">
                <a:solidFill>
                  <a:schemeClr val="folHlink"/>
                </a:solidFill>
                <a:latin typeface="Verdana" pitchFamily="34" charset="0"/>
              </a:rPr>
              <a:t> TOPLANTI</a:t>
            </a:r>
            <a:br>
              <a:rPr lang="tr-TR" sz="2400" b="1" smtClean="0">
                <a:solidFill>
                  <a:schemeClr val="folHlink"/>
                </a:solidFill>
                <a:latin typeface="Verdana" pitchFamily="34" charset="0"/>
              </a:rPr>
            </a:br>
            <a:r>
              <a:rPr lang="tr-TR" sz="2400" b="1" smtClean="0">
                <a:solidFill>
                  <a:schemeClr val="folHlink"/>
                </a:solidFill>
                <a:latin typeface="Verdana" pitchFamily="34" charset="0"/>
              </a:rPr>
              <a:t/>
            </a:r>
            <a:br>
              <a:rPr lang="tr-TR" sz="2400" b="1" smtClean="0">
                <a:solidFill>
                  <a:schemeClr val="folHlink"/>
                </a:solidFill>
                <a:latin typeface="Verdana" pitchFamily="34" charset="0"/>
              </a:rPr>
            </a:br>
            <a:r>
              <a:rPr lang="tr-TR" sz="2400" b="1" smtClean="0">
                <a:solidFill>
                  <a:schemeClr val="folHlink"/>
                </a:solidFill>
                <a:latin typeface="Verdana" pitchFamily="34" charset="0"/>
              </a:rPr>
              <a:t>					</a:t>
            </a:r>
            <a:r>
              <a:rPr lang="tr-TR" sz="2000" b="1" smtClean="0">
                <a:solidFill>
                  <a:schemeClr val="folHlink"/>
                </a:solidFill>
                <a:latin typeface="Verdana" pitchFamily="34" charset="0"/>
              </a:rPr>
              <a:t>Lefkoşa, 21 Ekim 2010</a:t>
            </a:r>
            <a:r>
              <a:rPr lang="tr-TR" sz="1800" smtClean="0">
                <a:solidFill>
                  <a:schemeClr val="folHlink"/>
                </a:solidFill>
                <a:latin typeface="Verdana" pitchFamily="34" charset="0"/>
              </a:rPr>
              <a:t/>
            </a:r>
            <a:br>
              <a:rPr lang="tr-TR" sz="1800" smtClean="0">
                <a:solidFill>
                  <a:schemeClr val="folHlink"/>
                </a:solidFill>
                <a:latin typeface="Verdana" pitchFamily="34" charset="0"/>
              </a:rPr>
            </a:br>
            <a:r>
              <a:rPr lang="tr-TR" sz="1800" smtClean="0">
                <a:solidFill>
                  <a:schemeClr val="folHlink"/>
                </a:solidFill>
                <a:latin typeface="Verdana" pitchFamily="34" charset="0"/>
              </a:rPr>
              <a:t/>
            </a:r>
            <a:br>
              <a:rPr lang="tr-TR" sz="1800" smtClean="0">
                <a:solidFill>
                  <a:schemeClr val="folHlink"/>
                </a:solidFill>
                <a:latin typeface="Verdana" pitchFamily="34" charset="0"/>
              </a:rPr>
            </a:br>
            <a:r>
              <a:rPr lang="tr-TR" sz="1800" smtClean="0">
                <a:solidFill>
                  <a:schemeClr val="folHlink"/>
                </a:solidFill>
                <a:latin typeface="Verdana" pitchFamily="34" charset="0"/>
              </a:rPr>
              <a:t>					</a:t>
            </a:r>
            <a:endParaRPr lang="tr-TR" sz="1800" i="1" smtClean="0">
              <a:solidFill>
                <a:schemeClr val="folHlink"/>
              </a:solidFill>
              <a:latin typeface="Verdana" pitchFamily="34" charset="0"/>
            </a:endParaRPr>
          </a:p>
        </p:txBody>
      </p:sp>
      <p:sp>
        <p:nvSpPr>
          <p:cNvPr id="14338" name="4 Dikdörtgen"/>
          <p:cNvSpPr>
            <a:spLocks noChangeArrowheads="1"/>
          </p:cNvSpPr>
          <p:nvPr/>
        </p:nvSpPr>
        <p:spPr bwMode="auto">
          <a:xfrm>
            <a:off x="611188" y="1773238"/>
            <a:ext cx="8072437" cy="2282825"/>
          </a:xfrm>
          <a:prstGeom prst="rect">
            <a:avLst/>
          </a:prstGeom>
          <a:noFill/>
          <a:ln w="9525">
            <a:noFill/>
            <a:miter lim="800000"/>
            <a:headEnd/>
            <a:tailEnd/>
          </a:ln>
        </p:spPr>
        <p:txBody>
          <a:bodyPr>
            <a:spAutoFit/>
          </a:bodyPr>
          <a:lstStyle/>
          <a:p>
            <a:r>
              <a:rPr lang="tr-TR" sz="2400" b="1">
                <a:solidFill>
                  <a:schemeClr val="folHlink"/>
                </a:solidFill>
              </a:rPr>
              <a:t> </a:t>
            </a:r>
            <a:r>
              <a:rPr lang="en-GB" sz="2400" b="1">
                <a:solidFill>
                  <a:schemeClr val="folHlink"/>
                </a:solidFill>
                <a:latin typeface="Verdana" pitchFamily="34" charset="0"/>
              </a:rPr>
              <a:t>Project: EuropeAid/124745/D/SER/CY </a:t>
            </a:r>
            <a:br>
              <a:rPr lang="en-GB" sz="2400" b="1">
                <a:solidFill>
                  <a:schemeClr val="folHlink"/>
                </a:solidFill>
                <a:latin typeface="Verdana" pitchFamily="34" charset="0"/>
              </a:rPr>
            </a:br>
            <a:r>
              <a:rPr lang="en-GB" sz="2400" b="1">
                <a:solidFill>
                  <a:schemeClr val="folHlink"/>
                </a:solidFill>
                <a:latin typeface="Verdana" pitchFamily="34" charset="0"/>
              </a:rPr>
              <a:t> Roadway Safety Education &amp; Campaigning</a:t>
            </a:r>
            <a:endParaRPr lang="tr-TR" sz="2400" b="1">
              <a:solidFill>
                <a:schemeClr val="folHlink"/>
              </a:solidFill>
              <a:latin typeface="Verdana" pitchFamily="34" charset="0"/>
            </a:endParaRPr>
          </a:p>
          <a:p>
            <a:endParaRPr lang="tr-TR" sz="2400" b="1">
              <a:solidFill>
                <a:schemeClr val="folHlink"/>
              </a:solidFill>
              <a:latin typeface="Verdana" pitchFamily="34" charset="0"/>
            </a:endParaRPr>
          </a:p>
          <a:p>
            <a:endParaRPr lang="tr-TR" sz="2400" b="1">
              <a:solidFill>
                <a:schemeClr val="folHlink"/>
              </a:solidFill>
              <a:latin typeface="Verdana" pitchFamily="34" charset="0"/>
            </a:endParaRPr>
          </a:p>
          <a:p>
            <a:pPr algn="ctr"/>
            <a:r>
              <a:rPr lang="tr-TR" sz="2400" b="1">
                <a:solidFill>
                  <a:schemeClr val="folHlink"/>
                </a:solidFill>
                <a:latin typeface="Verdana" pitchFamily="34" charset="0"/>
              </a:rPr>
              <a:t>TRAFİK VE YOL GÜVENLİĞİ EĞİTİMİ ve KAMPANYASI</a:t>
            </a:r>
            <a:endParaRPr lang="en-GB" sz="240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pPr algn="l"/>
            <a:r>
              <a:rPr lang="tr-TR" sz="3200" smtClean="0">
                <a:solidFill>
                  <a:srgbClr val="FA2A14"/>
                </a:solidFill>
              </a:rPr>
              <a:t>Hedef Gruplar</a:t>
            </a:r>
            <a:r>
              <a:rPr lang="tr-TR" sz="4000" smtClean="0"/>
              <a:t/>
            </a:r>
            <a:br>
              <a:rPr lang="tr-TR" sz="4000" smtClean="0"/>
            </a:br>
            <a:endParaRPr lang="tr-TR" sz="4000" smtClean="0"/>
          </a:p>
        </p:txBody>
      </p:sp>
      <p:sp>
        <p:nvSpPr>
          <p:cNvPr id="24578" name="Rectangle 3"/>
          <p:cNvSpPr>
            <a:spLocks noGrp="1"/>
          </p:cNvSpPr>
          <p:nvPr>
            <p:ph type="body" idx="1"/>
          </p:nvPr>
        </p:nvSpPr>
        <p:spPr/>
        <p:txBody>
          <a:bodyPr/>
          <a:lstStyle/>
          <a:p>
            <a:r>
              <a:rPr lang="tr-TR" smtClean="0"/>
              <a:t>Genel olarak toplumun tamamı, ancak öncelikle ve özellikle;</a:t>
            </a:r>
          </a:p>
          <a:p>
            <a:pPr>
              <a:buFont typeface="Arial" charset="0"/>
              <a:buNone/>
            </a:pPr>
            <a:r>
              <a:rPr lang="tr-TR" smtClean="0"/>
              <a:t>– Genç Öğrenciler,</a:t>
            </a:r>
          </a:p>
          <a:p>
            <a:pPr>
              <a:buFont typeface="Arial" charset="0"/>
              <a:buNone/>
            </a:pPr>
            <a:r>
              <a:rPr lang="tr-TR" smtClean="0"/>
              <a:t>– Genç Sürücüler (18-24 yaş aralığında)</a:t>
            </a:r>
          </a:p>
          <a:p>
            <a:pPr>
              <a:buFont typeface="Arial" charset="0"/>
              <a:buNone/>
            </a:pPr>
            <a:r>
              <a:rPr lang="tr-TR" smtClean="0"/>
              <a:t>– Sürücü Kurs Eğitmenleri,</a:t>
            </a:r>
          </a:p>
          <a:p>
            <a:pPr>
              <a:buFont typeface="Arial" charset="0"/>
              <a:buNone/>
            </a:pPr>
            <a:r>
              <a:rPr lang="tr-TR" smtClean="0"/>
              <a:t>– Profesyonel Sürücüler.</a:t>
            </a:r>
          </a:p>
          <a:p>
            <a:endParaRPr lang="tr-T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idx="4294967295"/>
          </p:nvPr>
        </p:nvSpPr>
        <p:spPr>
          <a:xfrm>
            <a:off x="457200" y="533400"/>
            <a:ext cx="8229600" cy="1143000"/>
          </a:xfrm>
        </p:spPr>
        <p:txBody>
          <a:bodyPr/>
          <a:lstStyle/>
          <a:p>
            <a:pPr algn="l" eaLnBrk="1" hangingPunct="1"/>
            <a:r>
              <a:rPr lang="tr-TR" sz="2800" b="1" smtClean="0">
                <a:solidFill>
                  <a:srgbClr val="FA2A14"/>
                </a:solidFill>
              </a:rPr>
              <a:t>Hatırlatma: Projemizin Amaç ve Hedefleri</a:t>
            </a:r>
            <a:r>
              <a:rPr lang="tr-TR" sz="3200" b="1" smtClean="0"/>
              <a:t> </a:t>
            </a:r>
            <a:endParaRPr lang="tr-TR" sz="3200" smtClean="0"/>
          </a:p>
        </p:txBody>
      </p:sp>
      <p:sp>
        <p:nvSpPr>
          <p:cNvPr id="25602" name="Content Placeholder 2"/>
          <p:cNvSpPr>
            <a:spLocks noGrp="1"/>
          </p:cNvSpPr>
          <p:nvPr>
            <p:ph idx="4294967295"/>
          </p:nvPr>
        </p:nvSpPr>
        <p:spPr>
          <a:xfrm>
            <a:off x="457200" y="1798638"/>
            <a:ext cx="8229600" cy="4525962"/>
          </a:xfrm>
        </p:spPr>
        <p:txBody>
          <a:bodyPr/>
          <a:lstStyle/>
          <a:p>
            <a:pPr eaLnBrk="1" hangingPunct="1">
              <a:lnSpc>
                <a:spcPct val="80000"/>
              </a:lnSpc>
            </a:pPr>
            <a:r>
              <a:rPr lang="tr-TR" sz="2200" smtClean="0"/>
              <a:t>Bu projenin spesifik amacı yol güvenliği konusunda genel olarak kamuoyunda ve özelde de tüm paydaşlarda soruna ilişkin farkındalığı artırmak ve eğitmek</a:t>
            </a:r>
            <a:r>
              <a:rPr lang="en-GB" sz="2200" smtClean="0"/>
              <a:t>:</a:t>
            </a:r>
            <a:r>
              <a:rPr lang="tr-TR" sz="2200" smtClean="0"/>
              <a:t/>
            </a:r>
            <a:br>
              <a:rPr lang="tr-TR" sz="2200" smtClean="0"/>
            </a:br>
            <a:endParaRPr lang="tr-TR" sz="2200" smtClean="0"/>
          </a:p>
          <a:p>
            <a:pPr lvl="1" eaLnBrk="1" hangingPunct="1">
              <a:lnSpc>
                <a:spcPct val="80000"/>
              </a:lnSpc>
            </a:pPr>
            <a:r>
              <a:rPr lang="tr-TR" sz="2000" smtClean="0"/>
              <a:t>Trafik kazalarının nedenleri konusunda bilgi yayımı.</a:t>
            </a:r>
            <a:br>
              <a:rPr lang="tr-TR" sz="2000" smtClean="0"/>
            </a:br>
            <a:endParaRPr lang="tr-TR" sz="2000" smtClean="0"/>
          </a:p>
          <a:p>
            <a:pPr lvl="1" eaLnBrk="1" hangingPunct="1">
              <a:lnSpc>
                <a:spcPct val="80000"/>
              </a:lnSpc>
            </a:pPr>
            <a:r>
              <a:rPr lang="tr-TR" sz="2000" smtClean="0"/>
              <a:t>Trafik kazalarını azaltmak için önlemlerin anlaşılmasını sağlamak.</a:t>
            </a:r>
            <a:br>
              <a:rPr lang="tr-TR" sz="2000" smtClean="0"/>
            </a:br>
            <a:endParaRPr lang="tr-TR" sz="2000" smtClean="0"/>
          </a:p>
          <a:p>
            <a:pPr lvl="1" eaLnBrk="1" hangingPunct="1">
              <a:lnSpc>
                <a:spcPct val="80000"/>
              </a:lnSpc>
            </a:pPr>
            <a:r>
              <a:rPr lang="tr-TR" sz="2000" smtClean="0"/>
              <a:t>Trafik güvenliğini iyileştirmeye yönelik hedefli ve etkin kampanyalar yapacak bilgi, deneyim, üretim bağlamında kapasiteyi geliştirmek</a:t>
            </a:r>
            <a:r>
              <a:rPr lang="en-GB" sz="2000" smtClean="0"/>
              <a:t>.</a:t>
            </a:r>
            <a:endParaRPr lang="tr-TR" sz="2000" smtClean="0"/>
          </a:p>
          <a:p>
            <a:pPr lvl="1" eaLnBrk="1" hangingPunct="1">
              <a:lnSpc>
                <a:spcPct val="80000"/>
              </a:lnSpc>
            </a:pPr>
            <a:endParaRPr lang="tr-TR" sz="2000" smtClean="0"/>
          </a:p>
          <a:p>
            <a:pPr eaLnBrk="1" hangingPunct="1">
              <a:lnSpc>
                <a:spcPct val="80000"/>
              </a:lnSpc>
              <a:buFont typeface="Arial" charset="0"/>
              <a:buNone/>
            </a:pPr>
            <a:r>
              <a:rPr lang="tr-TR" sz="2200" smtClean="0">
                <a:solidFill>
                  <a:srgbClr val="FF0000"/>
                </a:solidFill>
              </a:rPr>
              <a:t>	</a:t>
            </a:r>
            <a:r>
              <a:rPr lang="tr-TR" sz="2000" b="1" smtClean="0">
                <a:solidFill>
                  <a:srgbClr val="000000"/>
                </a:solidFill>
              </a:rPr>
              <a:t>Hedefimiz Belli: Hayat Kurtarmak. Kıbrıs’ın kuzey kesiminin yollarında güvensiz sürüşü terketmek, kazaları önlemek, kazalardan ileri gelen ölüm ve yaralanmaları azaltmak.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a:xfrm>
            <a:off x="457200" y="457200"/>
            <a:ext cx="8229600" cy="1143000"/>
          </a:xfrm>
        </p:spPr>
        <p:txBody>
          <a:bodyPr/>
          <a:lstStyle/>
          <a:p>
            <a:pPr eaLnBrk="1" hangingPunct="1"/>
            <a:r>
              <a:rPr lang="tr-TR" sz="3200" b="1" smtClean="0">
                <a:solidFill>
                  <a:srgbClr val="FA2A14"/>
                </a:solidFill>
              </a:rPr>
              <a:t>Temel Stratejik Kaygı</a:t>
            </a:r>
            <a:endParaRPr lang="fr-FR" sz="3200" b="1" smtClean="0">
              <a:solidFill>
                <a:srgbClr val="FA2A14"/>
              </a:solidFill>
            </a:endParaRPr>
          </a:p>
        </p:txBody>
      </p:sp>
      <p:sp>
        <p:nvSpPr>
          <p:cNvPr id="26626" name="Rectangle 3"/>
          <p:cNvSpPr>
            <a:spLocks noGrp="1"/>
          </p:cNvSpPr>
          <p:nvPr>
            <p:ph type="body" idx="4294967295"/>
          </p:nvPr>
        </p:nvSpPr>
        <p:spPr>
          <a:xfrm>
            <a:off x="457200" y="1752600"/>
            <a:ext cx="8229600" cy="4525963"/>
          </a:xfrm>
        </p:spPr>
        <p:txBody>
          <a:bodyPr/>
          <a:lstStyle/>
          <a:p>
            <a:pPr eaLnBrk="1" hangingPunct="1">
              <a:lnSpc>
                <a:spcPct val="90000"/>
              </a:lnSpc>
            </a:pPr>
            <a:r>
              <a:rPr lang="tr-TR" sz="2400" b="1" smtClean="0"/>
              <a:t>Proje uygulama süresi içinde, kamuoyunda davranış değişikliğini başlatacak ve sürekli kılacak en etkili odaklara ulaşmak ve onları harekete geçirebilmek;</a:t>
            </a:r>
            <a:br>
              <a:rPr lang="tr-TR" sz="2400" b="1" smtClean="0"/>
            </a:br>
            <a:endParaRPr lang="tr-TR" sz="2400" b="1" smtClean="0"/>
          </a:p>
          <a:p>
            <a:pPr lvl="1" eaLnBrk="1" hangingPunct="1">
              <a:lnSpc>
                <a:spcPct val="90000"/>
              </a:lnSpc>
            </a:pPr>
            <a:r>
              <a:rPr lang="tr-TR" sz="2000" smtClean="0"/>
              <a:t>Yol güvenliğinin genel kamuoyunun gündemine gelmesini ve değişikliğe ilişkin bir istek, ilgi ve coşku yaratmasını sağlamak.</a:t>
            </a:r>
            <a:br>
              <a:rPr lang="tr-TR" sz="2000" smtClean="0"/>
            </a:br>
            <a:endParaRPr lang="tr-TR" sz="2000" smtClean="0"/>
          </a:p>
          <a:p>
            <a:pPr lvl="1" eaLnBrk="1" hangingPunct="1">
              <a:lnSpc>
                <a:spcPct val="90000"/>
              </a:lnSpc>
            </a:pPr>
            <a:r>
              <a:rPr lang="tr-TR" sz="2000" smtClean="0"/>
              <a:t>Proje süresinde herkesi eğitmek mümkün olmadığına göre asıl olarak eğitimcileri, öncelikli grupları ve kamuoyu önderlerini </a:t>
            </a:r>
            <a:r>
              <a:rPr lang="tr-TR" sz="2000" smtClean="0">
                <a:solidFill>
                  <a:srgbClr val="000000"/>
                </a:solidFill>
              </a:rPr>
              <a:t>(</a:t>
            </a:r>
            <a:r>
              <a:rPr lang="tr-TR" sz="2000" smtClean="0">
                <a:solidFill>
                  <a:srgbClr val="000000"/>
                </a:solidFill>
                <a:latin typeface="Arial" charset="0"/>
              </a:rPr>
              <a:t>konuya ilgi duyan ve bu konuda gönüllü olmak isteyen </a:t>
            </a:r>
            <a:r>
              <a:rPr lang="tr-TR" sz="2000" smtClean="0">
                <a:solidFill>
                  <a:srgbClr val="000000"/>
                </a:solidFill>
              </a:rPr>
              <a:t>siyasetçiler, sivil toplum liderleri v.d.)</a:t>
            </a:r>
            <a:r>
              <a:rPr lang="tr-TR" sz="2000" smtClean="0">
                <a:solidFill>
                  <a:srgbClr val="000000"/>
                </a:solidFill>
                <a:latin typeface="Arial" charset="0"/>
              </a:rPr>
              <a:t> </a:t>
            </a:r>
            <a:r>
              <a:rPr lang="tr-TR" sz="2000" smtClean="0">
                <a:solidFill>
                  <a:srgbClr val="000000"/>
                </a:solidFill>
              </a:rPr>
              <a:t>eğitmek.</a:t>
            </a:r>
            <a:br>
              <a:rPr lang="tr-TR" sz="2000" smtClean="0">
                <a:solidFill>
                  <a:srgbClr val="000000"/>
                </a:solidFill>
              </a:rPr>
            </a:br>
            <a:endParaRPr lang="tr-TR" sz="2000" smtClean="0">
              <a:solidFill>
                <a:srgbClr val="000000"/>
              </a:solidFill>
              <a:latin typeface="Arial" charset="0"/>
            </a:endParaRPr>
          </a:p>
          <a:p>
            <a:pPr lvl="1" eaLnBrk="1" hangingPunct="1">
              <a:lnSpc>
                <a:spcPct val="90000"/>
              </a:lnSpc>
            </a:pPr>
            <a:r>
              <a:rPr lang="tr-TR" sz="2000" smtClean="0"/>
              <a:t>Eğitim ve farkındalık kampanyalarının proje sonrasında da devam etmesini, sürdürülebilir olmasını sağlamak. (Kalıcı sosyal medya araçları ve eğitim materyalleriyle yöntemleri sayesinde.)</a:t>
            </a:r>
            <a:endParaRPr lang="fr-FR" sz="2000" smtClean="0">
              <a:solidFill>
                <a:srgbClr val="0066FF"/>
              </a:solidFill>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457200" y="457200"/>
            <a:ext cx="8229600" cy="1143000"/>
          </a:xfrm>
        </p:spPr>
        <p:txBody>
          <a:bodyPr/>
          <a:lstStyle/>
          <a:p>
            <a:pPr eaLnBrk="1" hangingPunct="1"/>
            <a:r>
              <a:rPr lang="tr-TR" sz="3200" b="1" smtClean="0"/>
              <a:t>Değişim Stratejisi </a:t>
            </a:r>
            <a:endParaRPr lang="fr-FR" sz="3200" b="1" smtClean="0"/>
          </a:p>
        </p:txBody>
      </p:sp>
      <p:sp>
        <p:nvSpPr>
          <p:cNvPr id="28674" name="Line 5"/>
          <p:cNvSpPr>
            <a:spLocks noChangeShapeType="1"/>
          </p:cNvSpPr>
          <p:nvPr/>
        </p:nvSpPr>
        <p:spPr bwMode="auto">
          <a:xfrm flipV="1">
            <a:off x="3132138" y="5516563"/>
            <a:ext cx="0" cy="360362"/>
          </a:xfrm>
          <a:prstGeom prst="line">
            <a:avLst/>
          </a:prstGeom>
          <a:noFill/>
          <a:ln w="31750">
            <a:solidFill>
              <a:schemeClr val="bg2"/>
            </a:solidFill>
            <a:round/>
            <a:headEnd/>
            <a:tailEnd/>
          </a:ln>
        </p:spPr>
        <p:txBody>
          <a:bodyPr wrap="none" anchor="ctr"/>
          <a:lstStyle/>
          <a:p>
            <a:endParaRPr lang="tr-TR"/>
          </a:p>
        </p:txBody>
      </p:sp>
      <p:sp>
        <p:nvSpPr>
          <p:cNvPr id="28675" name="Line 6"/>
          <p:cNvSpPr>
            <a:spLocks noChangeShapeType="1"/>
          </p:cNvSpPr>
          <p:nvPr/>
        </p:nvSpPr>
        <p:spPr bwMode="auto">
          <a:xfrm flipH="1" flipV="1">
            <a:off x="7019925" y="5516563"/>
            <a:ext cx="0" cy="433387"/>
          </a:xfrm>
          <a:prstGeom prst="line">
            <a:avLst/>
          </a:prstGeom>
          <a:noFill/>
          <a:ln w="31750">
            <a:solidFill>
              <a:schemeClr val="bg2"/>
            </a:solidFill>
            <a:round/>
            <a:headEnd/>
            <a:tailEnd/>
          </a:ln>
        </p:spPr>
        <p:txBody>
          <a:bodyPr wrap="none" anchor="ctr"/>
          <a:lstStyle/>
          <a:p>
            <a:endParaRPr lang="tr-TR"/>
          </a:p>
        </p:txBody>
      </p:sp>
      <p:sp>
        <p:nvSpPr>
          <p:cNvPr id="28676" name="Line 7"/>
          <p:cNvSpPr>
            <a:spLocks noChangeShapeType="1"/>
          </p:cNvSpPr>
          <p:nvPr/>
        </p:nvSpPr>
        <p:spPr bwMode="auto">
          <a:xfrm flipH="1" flipV="1">
            <a:off x="4572000" y="3068638"/>
            <a:ext cx="0" cy="1944687"/>
          </a:xfrm>
          <a:prstGeom prst="line">
            <a:avLst/>
          </a:prstGeom>
          <a:noFill/>
          <a:ln w="31750" cap="rnd">
            <a:solidFill>
              <a:schemeClr val="bg2"/>
            </a:solidFill>
            <a:prstDash val="sysDot"/>
            <a:round/>
            <a:headEnd type="arrow" w="med" len="med"/>
            <a:tailEnd type="arrow" w="med" len="med"/>
          </a:ln>
        </p:spPr>
        <p:txBody>
          <a:bodyPr wrap="none" anchor="ctr"/>
          <a:lstStyle/>
          <a:p>
            <a:endParaRPr lang="tr-TR"/>
          </a:p>
        </p:txBody>
      </p:sp>
      <p:sp>
        <p:nvSpPr>
          <p:cNvPr id="28677" name="Line 8"/>
          <p:cNvSpPr>
            <a:spLocks noChangeShapeType="1"/>
          </p:cNvSpPr>
          <p:nvPr/>
        </p:nvSpPr>
        <p:spPr bwMode="auto">
          <a:xfrm flipV="1">
            <a:off x="7524750" y="3068638"/>
            <a:ext cx="0" cy="2016125"/>
          </a:xfrm>
          <a:prstGeom prst="line">
            <a:avLst/>
          </a:prstGeom>
          <a:noFill/>
          <a:ln w="31750" cap="rnd">
            <a:solidFill>
              <a:schemeClr val="bg2"/>
            </a:solidFill>
            <a:prstDash val="sysDot"/>
            <a:round/>
            <a:headEnd type="arrow" w="med" len="med"/>
            <a:tailEnd type="arrow" w="med" len="med"/>
          </a:ln>
        </p:spPr>
        <p:txBody>
          <a:bodyPr wrap="none" anchor="ctr"/>
          <a:lstStyle/>
          <a:p>
            <a:endParaRPr lang="tr-TR"/>
          </a:p>
        </p:txBody>
      </p:sp>
      <p:sp>
        <p:nvSpPr>
          <p:cNvPr id="64521" name="Line 9"/>
          <p:cNvSpPr>
            <a:spLocks noChangeShapeType="1"/>
          </p:cNvSpPr>
          <p:nvPr/>
        </p:nvSpPr>
        <p:spPr bwMode="auto">
          <a:xfrm flipV="1">
            <a:off x="1763713" y="5157788"/>
            <a:ext cx="0" cy="358775"/>
          </a:xfrm>
          <a:prstGeom prst="line">
            <a:avLst/>
          </a:prstGeom>
          <a:noFill/>
          <a:ln w="31750" cap="rnd">
            <a:solidFill>
              <a:srgbClr val="969696"/>
            </a:solidFill>
            <a:prstDash val="sysDot"/>
            <a:round/>
            <a:headEnd type="arrow" w="med" len="med"/>
            <a:tailEnd type="arrow" w="med" len="med"/>
          </a:ln>
        </p:spPr>
        <p:txBody>
          <a:bodyPr wrap="none" anchor="ctr"/>
          <a:lstStyle/>
          <a:p>
            <a:endParaRPr lang="tr-TR"/>
          </a:p>
        </p:txBody>
      </p:sp>
      <p:sp>
        <p:nvSpPr>
          <p:cNvPr id="64522" name="Line 10"/>
          <p:cNvSpPr>
            <a:spLocks noChangeShapeType="1"/>
          </p:cNvSpPr>
          <p:nvPr/>
        </p:nvSpPr>
        <p:spPr bwMode="auto">
          <a:xfrm>
            <a:off x="4875213" y="2709863"/>
            <a:ext cx="1676400" cy="0"/>
          </a:xfrm>
          <a:prstGeom prst="line">
            <a:avLst/>
          </a:prstGeom>
          <a:noFill/>
          <a:ln w="31750">
            <a:solidFill>
              <a:srgbClr val="969696"/>
            </a:solidFill>
            <a:round/>
            <a:headEnd/>
            <a:tailEnd/>
          </a:ln>
        </p:spPr>
        <p:txBody>
          <a:bodyPr wrap="none" anchor="ctr"/>
          <a:lstStyle/>
          <a:p>
            <a:endParaRPr lang="tr-TR"/>
          </a:p>
        </p:txBody>
      </p:sp>
      <p:sp>
        <p:nvSpPr>
          <p:cNvPr id="64523" name="Text Box 11"/>
          <p:cNvSpPr txBox="1">
            <a:spLocks noChangeArrowheads="1"/>
          </p:cNvSpPr>
          <p:nvPr/>
        </p:nvSpPr>
        <p:spPr bwMode="auto">
          <a:xfrm>
            <a:off x="611188" y="3048000"/>
            <a:ext cx="2160587" cy="2200275"/>
          </a:xfrm>
          <a:prstGeom prst="rect">
            <a:avLst/>
          </a:prstGeom>
          <a:solidFill>
            <a:srgbClr val="3366FF"/>
          </a:solidFill>
          <a:ln w="28575">
            <a:solidFill>
              <a:srgbClr val="FFFFFF"/>
            </a:solidFill>
            <a:miter lim="800000"/>
            <a:headEnd/>
            <a:tailEnd/>
          </a:ln>
        </p:spPr>
        <p:txBody>
          <a:bodyPr anchor="ctr">
            <a:spAutoFit/>
          </a:bodyPr>
          <a:lstStyle/>
          <a:p>
            <a:pPr>
              <a:lnSpc>
                <a:spcPts val="1500"/>
              </a:lnSpc>
              <a:spcBef>
                <a:spcPct val="50000"/>
              </a:spcBef>
              <a:buFontTx/>
              <a:buChar char="•"/>
            </a:pPr>
            <a:r>
              <a:rPr lang="tr-TR" sz="1200" b="1">
                <a:solidFill>
                  <a:srgbClr val="FFFFFF"/>
                </a:solidFill>
                <a:latin typeface="Tahoma" pitchFamily="34" charset="0"/>
              </a:rPr>
              <a:t> Farkındalık ve katılımcılık konulu genel ana kampanya</a:t>
            </a:r>
            <a:endParaRPr lang="en-US" sz="1200" b="1">
              <a:solidFill>
                <a:srgbClr val="FFFFFF"/>
              </a:solidFill>
              <a:latin typeface="Tahoma" pitchFamily="34" charset="0"/>
            </a:endParaRPr>
          </a:p>
          <a:p>
            <a:pPr>
              <a:lnSpc>
                <a:spcPts val="1500"/>
              </a:lnSpc>
              <a:spcBef>
                <a:spcPct val="50000"/>
              </a:spcBef>
              <a:buFontTx/>
              <a:buChar char="•"/>
            </a:pPr>
            <a:r>
              <a:rPr lang="en-US" sz="1200" b="1">
                <a:solidFill>
                  <a:srgbClr val="FFFFFF"/>
                </a:solidFill>
                <a:latin typeface="Tahoma" pitchFamily="34" charset="0"/>
              </a:rPr>
              <a:t> </a:t>
            </a:r>
            <a:r>
              <a:rPr lang="tr-TR" sz="1200" b="1">
                <a:solidFill>
                  <a:srgbClr val="FFFFFF"/>
                </a:solidFill>
                <a:latin typeface="Tahoma" pitchFamily="34" charset="0"/>
              </a:rPr>
              <a:t>Farkındalığı artırmayı hedefleyecek, bununla birlikte özsaygı ve pekiştirme de getirecek. </a:t>
            </a:r>
          </a:p>
          <a:p>
            <a:pPr>
              <a:lnSpc>
                <a:spcPts val="1500"/>
              </a:lnSpc>
              <a:spcBef>
                <a:spcPct val="50000"/>
              </a:spcBef>
              <a:buFontTx/>
              <a:buChar char="•"/>
            </a:pPr>
            <a:r>
              <a:rPr lang="tr-TR" sz="1200" b="1">
                <a:solidFill>
                  <a:srgbClr val="FFFFFF"/>
                </a:solidFill>
                <a:latin typeface="Tahoma" pitchFamily="34" charset="0"/>
              </a:rPr>
              <a:t>Gönüllülerin belirlenmesi, sevk ve idaresi.</a:t>
            </a:r>
            <a:endParaRPr lang="tr-TR" sz="1200" b="1">
              <a:solidFill>
                <a:srgbClr val="FF0066"/>
              </a:solidFill>
              <a:latin typeface="Tahoma" pitchFamily="34" charset="0"/>
            </a:endParaRPr>
          </a:p>
        </p:txBody>
      </p:sp>
      <p:sp>
        <p:nvSpPr>
          <p:cNvPr id="64525" name="Line 13"/>
          <p:cNvSpPr>
            <a:spLocks noChangeShapeType="1"/>
          </p:cNvSpPr>
          <p:nvPr/>
        </p:nvSpPr>
        <p:spPr bwMode="auto">
          <a:xfrm>
            <a:off x="2336800" y="2692400"/>
            <a:ext cx="1524000" cy="0"/>
          </a:xfrm>
          <a:prstGeom prst="line">
            <a:avLst/>
          </a:prstGeom>
          <a:noFill/>
          <a:ln w="31750">
            <a:solidFill>
              <a:srgbClr val="969696"/>
            </a:solidFill>
            <a:round/>
            <a:headEnd/>
            <a:tailEnd/>
          </a:ln>
        </p:spPr>
        <p:txBody>
          <a:bodyPr wrap="none" anchor="ctr"/>
          <a:lstStyle/>
          <a:p>
            <a:endParaRPr lang="tr-TR"/>
          </a:p>
        </p:txBody>
      </p:sp>
      <p:sp>
        <p:nvSpPr>
          <p:cNvPr id="64526" name="Rectangle 14"/>
          <p:cNvSpPr>
            <a:spLocks noChangeArrowheads="1"/>
          </p:cNvSpPr>
          <p:nvPr/>
        </p:nvSpPr>
        <p:spPr bwMode="auto">
          <a:xfrm>
            <a:off x="3508375" y="3213100"/>
            <a:ext cx="2216150" cy="1962150"/>
          </a:xfrm>
          <a:prstGeom prst="rect">
            <a:avLst/>
          </a:prstGeom>
          <a:solidFill>
            <a:srgbClr val="006400"/>
          </a:solidFill>
          <a:ln w="28575">
            <a:solidFill>
              <a:srgbClr val="FFFFFF"/>
            </a:solidFill>
            <a:miter lim="800000"/>
            <a:headEnd/>
            <a:tailEnd/>
          </a:ln>
        </p:spPr>
        <p:txBody>
          <a:bodyPr anchor="ctr">
            <a:spAutoFit/>
          </a:bodyPr>
          <a:lstStyle/>
          <a:p>
            <a:pPr>
              <a:lnSpc>
                <a:spcPts val="1500"/>
              </a:lnSpc>
              <a:spcBef>
                <a:spcPct val="30000"/>
              </a:spcBef>
              <a:buFontTx/>
              <a:buChar char="•"/>
            </a:pPr>
            <a:r>
              <a:rPr lang="tr-TR" sz="1400" b="1">
                <a:solidFill>
                  <a:srgbClr val="FFFFFF"/>
                </a:solidFill>
              </a:rPr>
              <a:t> Sürücü Kursu Eğitmenleri</a:t>
            </a:r>
          </a:p>
          <a:p>
            <a:pPr>
              <a:lnSpc>
                <a:spcPts val="1500"/>
              </a:lnSpc>
              <a:spcBef>
                <a:spcPct val="30000"/>
              </a:spcBef>
              <a:buFontTx/>
              <a:buChar char="•"/>
            </a:pPr>
            <a:r>
              <a:rPr lang="tr-TR" sz="1400" b="1">
                <a:solidFill>
                  <a:srgbClr val="FFFFFF"/>
                </a:solidFill>
              </a:rPr>
              <a:t> Genç Sürücüler ve Öğrenciler</a:t>
            </a:r>
          </a:p>
          <a:p>
            <a:pPr>
              <a:lnSpc>
                <a:spcPts val="1500"/>
              </a:lnSpc>
              <a:spcBef>
                <a:spcPct val="30000"/>
              </a:spcBef>
              <a:buFontTx/>
              <a:buChar char="•"/>
            </a:pPr>
            <a:r>
              <a:rPr lang="tr-TR" sz="1400" b="1">
                <a:solidFill>
                  <a:srgbClr val="FFFFFF"/>
                </a:solidFill>
              </a:rPr>
              <a:t> Profesyonel Sürücüler</a:t>
            </a:r>
          </a:p>
          <a:p>
            <a:pPr>
              <a:lnSpc>
                <a:spcPts val="1500"/>
              </a:lnSpc>
              <a:spcBef>
                <a:spcPct val="30000"/>
              </a:spcBef>
              <a:buFontTx/>
              <a:buChar char="•"/>
            </a:pPr>
            <a:r>
              <a:rPr lang="tr-TR" sz="1400" b="1">
                <a:solidFill>
                  <a:srgbClr val="FFFFFF"/>
                </a:solidFill>
              </a:rPr>
              <a:t> Medya Mensupları</a:t>
            </a:r>
          </a:p>
          <a:p>
            <a:pPr>
              <a:lnSpc>
                <a:spcPts val="1500"/>
              </a:lnSpc>
              <a:spcBef>
                <a:spcPct val="30000"/>
              </a:spcBef>
              <a:buFontTx/>
              <a:buChar char="•"/>
            </a:pPr>
            <a:endParaRPr lang="tr-TR" sz="1400" b="1">
              <a:solidFill>
                <a:srgbClr val="FFFFFF"/>
              </a:solidFill>
            </a:endParaRPr>
          </a:p>
          <a:p>
            <a:pPr>
              <a:lnSpc>
                <a:spcPts val="1500"/>
              </a:lnSpc>
              <a:spcBef>
                <a:spcPct val="30000"/>
              </a:spcBef>
              <a:buFontTx/>
              <a:buChar char="•"/>
            </a:pPr>
            <a:endParaRPr lang="tr-TR" sz="1400" b="1">
              <a:solidFill>
                <a:srgbClr val="FFFFFF"/>
              </a:solidFill>
            </a:endParaRPr>
          </a:p>
        </p:txBody>
      </p:sp>
      <p:sp>
        <p:nvSpPr>
          <p:cNvPr id="64527" name="Rectangle 15"/>
          <p:cNvSpPr>
            <a:spLocks noChangeArrowheads="1"/>
          </p:cNvSpPr>
          <p:nvPr/>
        </p:nvSpPr>
        <p:spPr bwMode="auto">
          <a:xfrm>
            <a:off x="6372225" y="3281363"/>
            <a:ext cx="2216150" cy="1847850"/>
          </a:xfrm>
          <a:prstGeom prst="rect">
            <a:avLst/>
          </a:prstGeom>
          <a:solidFill>
            <a:srgbClr val="9A4D00"/>
          </a:solidFill>
          <a:ln w="28575">
            <a:solidFill>
              <a:srgbClr val="FFFFFF"/>
            </a:solidFill>
            <a:miter lim="800000"/>
            <a:headEnd/>
            <a:tailEnd/>
          </a:ln>
        </p:spPr>
        <p:txBody>
          <a:bodyPr anchor="ctr">
            <a:spAutoFit/>
          </a:bodyPr>
          <a:lstStyle/>
          <a:p>
            <a:pPr>
              <a:lnSpc>
                <a:spcPts val="1500"/>
              </a:lnSpc>
              <a:spcBef>
                <a:spcPct val="50000"/>
              </a:spcBef>
              <a:buFontTx/>
              <a:buChar char="•"/>
            </a:pPr>
            <a:r>
              <a:rPr lang="tr-TR" sz="1400" b="1">
                <a:solidFill>
                  <a:srgbClr val="FFFFFF"/>
                </a:solidFill>
              </a:rPr>
              <a:t> Kalıcı ve uygun eğitim araçları yarat</a:t>
            </a:r>
          </a:p>
          <a:p>
            <a:pPr>
              <a:lnSpc>
                <a:spcPts val="1500"/>
              </a:lnSpc>
              <a:spcBef>
                <a:spcPct val="50000"/>
              </a:spcBef>
              <a:buFontTx/>
              <a:buChar char="•"/>
            </a:pPr>
            <a:r>
              <a:rPr lang="tr-TR" sz="1400" b="1">
                <a:solidFill>
                  <a:srgbClr val="FFFFFF"/>
                </a:solidFill>
              </a:rPr>
              <a:t>Kampanyaları katılımı ölçecek şekilde kurgula </a:t>
            </a:r>
          </a:p>
          <a:p>
            <a:pPr>
              <a:lnSpc>
                <a:spcPts val="1500"/>
              </a:lnSpc>
              <a:spcBef>
                <a:spcPct val="50000"/>
              </a:spcBef>
              <a:buFontTx/>
              <a:buChar char="•"/>
            </a:pPr>
            <a:r>
              <a:rPr lang="tr-TR" sz="1400" b="1">
                <a:solidFill>
                  <a:srgbClr val="FFFFFF"/>
                </a:solidFill>
              </a:rPr>
              <a:t>Paydaşlarla eğitim faaliyetleri için gelişim planı yarat ve katılımlarını sağla</a:t>
            </a:r>
          </a:p>
        </p:txBody>
      </p:sp>
      <p:sp>
        <p:nvSpPr>
          <p:cNvPr id="64528" name="Text Box 16"/>
          <p:cNvSpPr txBox="1">
            <a:spLocks noChangeArrowheads="1"/>
          </p:cNvSpPr>
          <p:nvPr/>
        </p:nvSpPr>
        <p:spPr bwMode="auto">
          <a:xfrm>
            <a:off x="307975" y="5495925"/>
            <a:ext cx="8526463" cy="381000"/>
          </a:xfrm>
          <a:prstGeom prst="rect">
            <a:avLst/>
          </a:prstGeom>
          <a:solidFill>
            <a:srgbClr val="8E1010"/>
          </a:solidFill>
          <a:ln w="9525">
            <a:noFill/>
            <a:miter lim="800000"/>
            <a:headEnd/>
            <a:tailEnd/>
          </a:ln>
        </p:spPr>
        <p:txBody>
          <a:bodyPr>
            <a:spAutoFit/>
          </a:bodyPr>
          <a:lstStyle/>
          <a:p>
            <a:pPr algn="ctr" eaLnBrk="0" hangingPunct="0"/>
            <a:r>
              <a:rPr lang="tr-TR" sz="1900" b="1">
                <a:solidFill>
                  <a:srgbClr val="FFFFFF"/>
                </a:solidFill>
              </a:rPr>
              <a:t>DEĞİŞİM İSTEĞİ, KATILIM VE PEKİŞTİRME YARAT</a:t>
            </a:r>
            <a:endParaRPr lang="en-GB" sz="1900" b="1">
              <a:solidFill>
                <a:srgbClr val="FFFFFF"/>
              </a:solidFill>
            </a:endParaRPr>
          </a:p>
        </p:txBody>
      </p:sp>
      <p:sp>
        <p:nvSpPr>
          <p:cNvPr id="64529" name="Text Box 17"/>
          <p:cNvSpPr txBox="1">
            <a:spLocks noChangeArrowheads="1"/>
          </p:cNvSpPr>
          <p:nvPr/>
        </p:nvSpPr>
        <p:spPr bwMode="auto">
          <a:xfrm>
            <a:off x="6372225" y="2420938"/>
            <a:ext cx="2160588" cy="609600"/>
          </a:xfrm>
          <a:prstGeom prst="rect">
            <a:avLst/>
          </a:prstGeom>
          <a:solidFill>
            <a:srgbClr val="8E4700"/>
          </a:solidFill>
          <a:ln w="9525" algn="ctr">
            <a:noFill/>
            <a:miter lim="800000"/>
            <a:headEnd/>
            <a:tailEnd/>
          </a:ln>
          <a:effectLst/>
        </p:spPr>
        <p:txBody>
          <a:bodyPr>
            <a:spAutoFit/>
          </a:bodyPr>
          <a:lstStyle/>
          <a:p>
            <a:pPr algn="ctr" eaLnBrk="0" hangingPunct="0">
              <a:defRPr/>
            </a:pPr>
            <a:r>
              <a:rPr lang="tr-TR" sz="1700" b="1">
                <a:solidFill>
                  <a:srgbClr val="FFFFFF"/>
                </a:solidFill>
                <a:effectLst>
                  <a:outerShdw blurRad="38100" dist="38100" dir="2700000" algn="tl">
                    <a:srgbClr val="000000"/>
                  </a:outerShdw>
                </a:effectLst>
              </a:rPr>
              <a:t>SÜRDÜRÜLE-</a:t>
            </a:r>
          </a:p>
          <a:p>
            <a:pPr algn="ctr" eaLnBrk="0" hangingPunct="0">
              <a:defRPr/>
            </a:pPr>
            <a:r>
              <a:rPr lang="tr-TR" sz="1700" b="1">
                <a:solidFill>
                  <a:srgbClr val="FFFFFF"/>
                </a:solidFill>
                <a:effectLst>
                  <a:outerShdw blurRad="38100" dist="38100" dir="2700000" algn="tl">
                    <a:srgbClr val="000000"/>
                  </a:outerShdw>
                </a:effectLst>
              </a:rPr>
              <a:t>BİLİRLİK SAĞLA </a:t>
            </a:r>
            <a:endParaRPr lang="en-GB" sz="1700" b="1">
              <a:solidFill>
                <a:srgbClr val="FFFFFF"/>
              </a:solidFill>
              <a:effectLst>
                <a:outerShdw blurRad="38100" dist="38100" dir="2700000" algn="tl">
                  <a:srgbClr val="000000"/>
                </a:outerShdw>
              </a:effectLst>
            </a:endParaRPr>
          </a:p>
        </p:txBody>
      </p:sp>
      <p:sp>
        <p:nvSpPr>
          <p:cNvPr id="64530" name="Text Box 18"/>
          <p:cNvSpPr txBox="1">
            <a:spLocks noChangeArrowheads="1"/>
          </p:cNvSpPr>
          <p:nvPr/>
        </p:nvSpPr>
        <p:spPr bwMode="auto">
          <a:xfrm>
            <a:off x="3492500" y="2420938"/>
            <a:ext cx="2160588" cy="609600"/>
          </a:xfrm>
          <a:prstGeom prst="rect">
            <a:avLst/>
          </a:prstGeom>
          <a:solidFill>
            <a:srgbClr val="336600"/>
          </a:solidFill>
          <a:ln w="9525">
            <a:noFill/>
            <a:miter lim="800000"/>
            <a:headEnd/>
            <a:tailEnd/>
          </a:ln>
          <a:effectLst/>
        </p:spPr>
        <p:txBody>
          <a:bodyPr>
            <a:spAutoFit/>
          </a:bodyPr>
          <a:lstStyle/>
          <a:p>
            <a:pPr algn="ctr" eaLnBrk="0" hangingPunct="0">
              <a:defRPr/>
            </a:pPr>
            <a:r>
              <a:rPr lang="tr-TR" sz="1700" b="1">
                <a:solidFill>
                  <a:srgbClr val="FFFFFF"/>
                </a:solidFill>
                <a:effectLst>
                  <a:outerShdw blurRad="38100" dist="38100" dir="2700000" algn="tl">
                    <a:srgbClr val="000000"/>
                  </a:outerShdw>
                </a:effectLst>
              </a:rPr>
              <a:t> EĞİT VE MOTİVE ET</a:t>
            </a:r>
            <a:endParaRPr lang="en-GB" sz="1700" b="1">
              <a:solidFill>
                <a:srgbClr val="FFFFFF"/>
              </a:solidFill>
              <a:effectLst>
                <a:outerShdw blurRad="38100" dist="38100" dir="2700000" algn="tl">
                  <a:srgbClr val="000000"/>
                </a:outerShdw>
              </a:effectLst>
            </a:endParaRPr>
          </a:p>
        </p:txBody>
      </p:sp>
      <p:sp>
        <p:nvSpPr>
          <p:cNvPr id="64531" name="Text Box 19"/>
          <p:cNvSpPr txBox="1">
            <a:spLocks noChangeArrowheads="1"/>
          </p:cNvSpPr>
          <p:nvPr/>
        </p:nvSpPr>
        <p:spPr bwMode="auto">
          <a:xfrm>
            <a:off x="611188" y="2205038"/>
            <a:ext cx="2160587" cy="868362"/>
          </a:xfrm>
          <a:prstGeom prst="rect">
            <a:avLst/>
          </a:prstGeom>
          <a:solidFill>
            <a:srgbClr val="3366FF"/>
          </a:solidFill>
          <a:ln w="9525">
            <a:noFill/>
            <a:miter lim="800000"/>
            <a:headEnd/>
            <a:tailEnd/>
          </a:ln>
          <a:effectLst/>
        </p:spPr>
        <p:txBody>
          <a:bodyPr>
            <a:spAutoFit/>
          </a:bodyPr>
          <a:lstStyle/>
          <a:p>
            <a:pPr algn="ctr" eaLnBrk="0" hangingPunct="0">
              <a:defRPr/>
            </a:pPr>
            <a:r>
              <a:rPr lang="tr-TR" sz="1700" b="1">
                <a:solidFill>
                  <a:srgbClr val="FFFFFF"/>
                </a:solidFill>
                <a:effectLst>
                  <a:outerShdw blurRad="38100" dist="38100" dir="2700000" algn="tl">
                    <a:srgbClr val="000000"/>
                  </a:outerShdw>
                </a:effectLst>
              </a:rPr>
              <a:t>GENEL FARKINDALIĞIN ARTIRILMASI</a:t>
            </a:r>
            <a:endParaRPr lang="en-GB" sz="1700">
              <a:solidFill>
                <a:srgbClr val="FFFFFF"/>
              </a:solidFill>
              <a:effectLst>
                <a:outerShdw blurRad="38100" dist="38100" dir="2700000" algn="tl">
                  <a:srgbClr val="000000"/>
                </a:outerShdw>
              </a:effectLst>
            </a:endParaRPr>
          </a:p>
        </p:txBody>
      </p:sp>
      <p:sp>
        <p:nvSpPr>
          <p:cNvPr id="64536" name="Text Box 24"/>
          <p:cNvSpPr txBox="1">
            <a:spLocks noChangeArrowheads="1"/>
          </p:cNvSpPr>
          <p:nvPr/>
        </p:nvSpPr>
        <p:spPr bwMode="auto">
          <a:xfrm>
            <a:off x="307975" y="1700213"/>
            <a:ext cx="8526463" cy="381000"/>
          </a:xfrm>
          <a:prstGeom prst="rect">
            <a:avLst/>
          </a:prstGeom>
          <a:solidFill>
            <a:srgbClr val="8E1010"/>
          </a:solidFill>
          <a:ln w="9525">
            <a:noFill/>
            <a:miter lim="800000"/>
            <a:headEnd/>
            <a:tailEnd/>
          </a:ln>
        </p:spPr>
        <p:txBody>
          <a:bodyPr>
            <a:spAutoFit/>
          </a:bodyPr>
          <a:lstStyle/>
          <a:p>
            <a:pPr algn="ctr" eaLnBrk="0" hangingPunct="0"/>
            <a:r>
              <a:rPr lang="tr-TR" sz="1900" b="1">
                <a:solidFill>
                  <a:srgbClr val="FFFFFF"/>
                </a:solidFill>
              </a:rPr>
              <a:t>FARKINDALIK, BİLGİ VE BECERİLER YARAT </a:t>
            </a:r>
            <a:endParaRPr lang="en-GB" sz="1900" b="1">
              <a:solidFill>
                <a:srgbClr val="FFFFFF"/>
              </a:solidFill>
            </a:endParaRPr>
          </a:p>
        </p:txBody>
      </p:sp>
      <p:sp>
        <p:nvSpPr>
          <p:cNvPr id="64542" name="Line 30"/>
          <p:cNvSpPr>
            <a:spLocks noChangeShapeType="1"/>
          </p:cNvSpPr>
          <p:nvPr/>
        </p:nvSpPr>
        <p:spPr bwMode="auto">
          <a:xfrm>
            <a:off x="2700338" y="4437063"/>
            <a:ext cx="792162" cy="0"/>
          </a:xfrm>
          <a:prstGeom prst="line">
            <a:avLst/>
          </a:prstGeom>
          <a:noFill/>
          <a:ln w="31750">
            <a:solidFill>
              <a:srgbClr val="808080"/>
            </a:solidFill>
            <a:round/>
            <a:headEnd/>
            <a:tailEnd/>
          </a:ln>
        </p:spPr>
        <p:txBody>
          <a:bodyPr wrap="none" anchor="ctr"/>
          <a:lstStyle/>
          <a:p>
            <a:endParaRPr lang="tr-TR"/>
          </a:p>
        </p:txBody>
      </p:sp>
      <p:sp>
        <p:nvSpPr>
          <p:cNvPr id="64543" name="Line 31"/>
          <p:cNvSpPr>
            <a:spLocks noChangeShapeType="1"/>
          </p:cNvSpPr>
          <p:nvPr/>
        </p:nvSpPr>
        <p:spPr bwMode="auto">
          <a:xfrm>
            <a:off x="5651500" y="4437063"/>
            <a:ext cx="720725" cy="0"/>
          </a:xfrm>
          <a:prstGeom prst="line">
            <a:avLst/>
          </a:prstGeom>
          <a:noFill/>
          <a:ln w="31750">
            <a:solidFill>
              <a:srgbClr val="969696"/>
            </a:solidFill>
            <a:round/>
            <a:headEnd/>
            <a:tailEnd/>
          </a:ln>
        </p:spPr>
        <p:txBody>
          <a:bodyPr wrap="none" anchor="ct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5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45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45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45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4536">
                                            <p:bg/>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536">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4536">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45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45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4531"/>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nodeType="afterEffect">
                                  <p:stCondLst>
                                    <p:cond delay="0"/>
                                  </p:stCondLst>
                                  <p:childTnLst>
                                    <p:set>
                                      <p:cBhvr>
                                        <p:cTn id="37" dur="1" fill="hold">
                                          <p:stCondLst>
                                            <p:cond delay="0"/>
                                          </p:stCondLst>
                                        </p:cTn>
                                        <p:tgtEl>
                                          <p:spTgt spid="64528">
                                            <p:txEl>
                                              <p:pRg st="0" end="0"/>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64528">
                                            <p:bg/>
                                          </p:spTgt>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64528">
                                            <p:txEl>
                                              <p:pRg st="0" end="0"/>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6452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64523"/>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64542"/>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645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1" grpId="0" animBg="1"/>
      <p:bldP spid="64522" grpId="0" animBg="1"/>
      <p:bldP spid="64523" grpId="0" animBg="1"/>
      <p:bldP spid="64525" grpId="0" animBg="1"/>
      <p:bldP spid="64526" grpId="0" animBg="1"/>
      <p:bldP spid="64527" grpId="0" animBg="1"/>
      <p:bldP spid="64528" grpId="0" build="allAtOnce" animBg="1"/>
      <p:bldP spid="64529" grpId="0" animBg="1"/>
      <p:bldP spid="64530" grpId="0" animBg="1"/>
      <p:bldP spid="64531" grpId="0" animBg="1"/>
      <p:bldP spid="64536" grpId="0" build="allAtOnce" animBg="1"/>
      <p:bldP spid="64542" grpId="0" animBg="1"/>
      <p:bldP spid="6454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idx="4294967295"/>
          </p:nvPr>
        </p:nvSpPr>
        <p:spPr>
          <a:xfrm>
            <a:off x="457200" y="457200"/>
            <a:ext cx="8229600" cy="1143000"/>
          </a:xfrm>
        </p:spPr>
        <p:txBody>
          <a:bodyPr/>
          <a:lstStyle/>
          <a:p>
            <a:pPr eaLnBrk="1" hangingPunct="1"/>
            <a:r>
              <a:rPr lang="tr-TR" sz="3200" b="1" smtClean="0"/>
              <a:t>İletişim</a:t>
            </a:r>
            <a:endParaRPr lang="tr-TR" sz="3200" smtClean="0"/>
          </a:p>
        </p:txBody>
      </p:sp>
      <p:pic>
        <p:nvPicPr>
          <p:cNvPr id="29698" name="Picture 5"/>
          <p:cNvPicPr>
            <a:picLocks noChangeAspect="1" noChangeArrowheads="1"/>
          </p:cNvPicPr>
          <p:nvPr/>
        </p:nvPicPr>
        <p:blipFill>
          <a:blip r:embed="rId2"/>
          <a:srcRect/>
          <a:stretch>
            <a:fillRect/>
          </a:stretch>
        </p:blipFill>
        <p:spPr bwMode="auto">
          <a:xfrm>
            <a:off x="539750" y="1771650"/>
            <a:ext cx="7797800" cy="462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a:xfrm>
            <a:off x="457200" y="457200"/>
            <a:ext cx="8229600" cy="1143000"/>
          </a:xfrm>
        </p:spPr>
        <p:txBody>
          <a:bodyPr/>
          <a:lstStyle/>
          <a:p>
            <a:pPr eaLnBrk="1" hangingPunct="1"/>
            <a:r>
              <a:rPr lang="tr-TR" sz="3200" b="1" smtClean="0"/>
              <a:t>Mesajların Yayılması</a:t>
            </a:r>
            <a:endParaRPr lang="tr-TR" sz="3200" smtClean="0"/>
          </a:p>
        </p:txBody>
      </p:sp>
      <p:pic>
        <p:nvPicPr>
          <p:cNvPr id="30722" name="Picture 5"/>
          <p:cNvPicPr>
            <a:picLocks noChangeAspect="1" noChangeArrowheads="1"/>
          </p:cNvPicPr>
          <p:nvPr/>
        </p:nvPicPr>
        <p:blipFill>
          <a:blip r:embed="rId2"/>
          <a:srcRect/>
          <a:stretch>
            <a:fillRect/>
          </a:stretch>
        </p:blipFill>
        <p:spPr bwMode="auto">
          <a:xfrm>
            <a:off x="431800" y="1785938"/>
            <a:ext cx="8280400" cy="36242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idx="4294967295"/>
          </p:nvPr>
        </p:nvSpPr>
        <p:spPr>
          <a:xfrm>
            <a:off x="457200" y="457200"/>
            <a:ext cx="8229600" cy="1143000"/>
          </a:xfrm>
        </p:spPr>
        <p:txBody>
          <a:bodyPr/>
          <a:lstStyle/>
          <a:p>
            <a:pPr eaLnBrk="1" hangingPunct="1"/>
            <a:r>
              <a:rPr lang="tr-TR" sz="3600" b="1" smtClean="0"/>
              <a:t>Paydaşlar 1</a:t>
            </a:r>
            <a:endParaRPr lang="tr-TR" sz="3600" smtClean="0"/>
          </a:p>
        </p:txBody>
      </p:sp>
      <p:sp>
        <p:nvSpPr>
          <p:cNvPr id="31746" name="Content Placeholder 2"/>
          <p:cNvSpPr>
            <a:spLocks noGrp="1"/>
          </p:cNvSpPr>
          <p:nvPr>
            <p:ph idx="4294967295"/>
          </p:nvPr>
        </p:nvSpPr>
        <p:spPr>
          <a:xfrm>
            <a:off x="457200" y="1600200"/>
            <a:ext cx="3962400" cy="4525963"/>
          </a:xfrm>
        </p:spPr>
        <p:txBody>
          <a:bodyPr/>
          <a:lstStyle/>
          <a:p>
            <a:pPr eaLnBrk="1" hangingPunct="1">
              <a:lnSpc>
                <a:spcPct val="90000"/>
              </a:lnSpc>
              <a:buFont typeface="Arial" charset="0"/>
              <a:buNone/>
            </a:pPr>
            <a:r>
              <a:rPr lang="tr-TR" sz="2000" b="1" smtClean="0"/>
              <a:t>Ana Gruplar</a:t>
            </a:r>
            <a:br>
              <a:rPr lang="tr-TR" sz="2000" b="1" smtClean="0"/>
            </a:br>
            <a:endParaRPr lang="tr-TR" sz="2000" smtClean="0"/>
          </a:p>
          <a:p>
            <a:pPr eaLnBrk="1" hangingPunct="1">
              <a:lnSpc>
                <a:spcPct val="90000"/>
              </a:lnSpc>
            </a:pPr>
            <a:r>
              <a:rPr lang="tr-TR" sz="1800" b="1" smtClean="0"/>
              <a:t>Trafik ve Ulaştırma Hizmetleri Komisyonu</a:t>
            </a:r>
          </a:p>
          <a:p>
            <a:pPr eaLnBrk="1" hangingPunct="1">
              <a:lnSpc>
                <a:spcPct val="90000"/>
              </a:lnSpc>
            </a:pPr>
            <a:r>
              <a:rPr lang="tr-TR" sz="1800" b="1" smtClean="0"/>
              <a:t>Trafik Eğitim ve Kampanyalar Komitesi</a:t>
            </a:r>
          </a:p>
          <a:p>
            <a:pPr eaLnBrk="1" hangingPunct="1">
              <a:lnSpc>
                <a:spcPct val="90000"/>
              </a:lnSpc>
            </a:pPr>
            <a:r>
              <a:rPr lang="tr-TR" sz="1800" b="1" smtClean="0"/>
              <a:t>Yönlendirme Komitesi (Steering Committee)</a:t>
            </a:r>
          </a:p>
          <a:p>
            <a:pPr eaLnBrk="1" hangingPunct="1">
              <a:lnSpc>
                <a:spcPct val="90000"/>
              </a:lnSpc>
            </a:pPr>
            <a:r>
              <a:rPr lang="tr-TR" sz="1800" b="1" smtClean="0"/>
              <a:t>Trafik Kazalarını Önleme </a:t>
            </a:r>
            <a:br>
              <a:rPr lang="tr-TR" sz="1800" b="1" smtClean="0"/>
            </a:br>
            <a:r>
              <a:rPr lang="tr-TR" sz="1800" b="1" smtClean="0"/>
              <a:t>Derneği</a:t>
            </a:r>
            <a:endParaRPr lang="tr-TR" sz="1800" b="1" smtClean="0">
              <a:solidFill>
                <a:schemeClr val="hlink"/>
              </a:solidFill>
              <a:latin typeface="Arial" charset="0"/>
            </a:endParaRPr>
          </a:p>
          <a:p>
            <a:pPr eaLnBrk="1" hangingPunct="1">
              <a:lnSpc>
                <a:spcPct val="90000"/>
              </a:lnSpc>
            </a:pPr>
            <a:r>
              <a:rPr lang="tr-TR" sz="1800" b="1" smtClean="0"/>
              <a:t>AB Programı Destek Ofisi</a:t>
            </a:r>
          </a:p>
          <a:p>
            <a:pPr eaLnBrk="1" hangingPunct="1">
              <a:lnSpc>
                <a:spcPct val="90000"/>
              </a:lnSpc>
            </a:pPr>
            <a:r>
              <a:rPr lang="tr-TR" sz="1800" b="1" smtClean="0"/>
              <a:t>AB Koordinasyon Merkezi</a:t>
            </a:r>
          </a:p>
          <a:p>
            <a:pPr eaLnBrk="1" hangingPunct="1">
              <a:lnSpc>
                <a:spcPct val="90000"/>
              </a:lnSpc>
            </a:pPr>
            <a:r>
              <a:rPr lang="tr-TR" sz="1800" b="1" smtClean="0"/>
              <a:t>AB Bilgi Noktası</a:t>
            </a:r>
          </a:p>
        </p:txBody>
      </p:sp>
      <p:sp>
        <p:nvSpPr>
          <p:cNvPr id="31747" name="Rectangle 4"/>
          <p:cNvSpPr>
            <a:spLocks noGrp="1"/>
          </p:cNvSpPr>
          <p:nvPr>
            <p:ph sz="half" idx="4294967295"/>
          </p:nvPr>
        </p:nvSpPr>
        <p:spPr>
          <a:xfrm>
            <a:off x="4648200" y="1600200"/>
            <a:ext cx="4038600" cy="4525963"/>
          </a:xfrm>
        </p:spPr>
        <p:txBody>
          <a:bodyPr/>
          <a:lstStyle/>
          <a:p>
            <a:pPr eaLnBrk="1" hangingPunct="1">
              <a:lnSpc>
                <a:spcPct val="80000"/>
              </a:lnSpc>
              <a:buFont typeface="Arial" charset="0"/>
              <a:buNone/>
            </a:pPr>
            <a:r>
              <a:rPr lang="tr-TR" sz="2000" b="1" smtClean="0"/>
              <a:t>Resmi Kurumlar</a:t>
            </a:r>
            <a:br>
              <a:rPr lang="tr-TR" sz="2000" b="1" smtClean="0"/>
            </a:br>
            <a:r>
              <a:rPr lang="tr-TR" sz="2000" b="1" smtClean="0"/>
              <a:t> </a:t>
            </a:r>
          </a:p>
          <a:p>
            <a:pPr eaLnBrk="1" hangingPunct="1">
              <a:lnSpc>
                <a:spcPct val="80000"/>
              </a:lnSpc>
            </a:pPr>
            <a:r>
              <a:rPr lang="tr-TR" sz="1600" b="1" smtClean="0"/>
              <a:t>Bayındırlık ve Ulaştırma</a:t>
            </a:r>
          </a:p>
          <a:p>
            <a:pPr eaLnBrk="1" hangingPunct="1">
              <a:lnSpc>
                <a:spcPct val="80000"/>
              </a:lnSpc>
              <a:buFont typeface="Arial" charset="0"/>
              <a:buNone/>
            </a:pPr>
            <a:endParaRPr lang="tr-TR" sz="1600" b="1" smtClean="0"/>
          </a:p>
          <a:p>
            <a:pPr eaLnBrk="1" hangingPunct="1">
              <a:lnSpc>
                <a:spcPct val="80000"/>
              </a:lnSpc>
            </a:pPr>
            <a:r>
              <a:rPr lang="tr-TR" sz="1600" b="1" smtClean="0"/>
              <a:t>İçişleri ve Yerel Yönetimler </a:t>
            </a:r>
          </a:p>
          <a:p>
            <a:pPr eaLnBrk="1" hangingPunct="1">
              <a:lnSpc>
                <a:spcPct val="80000"/>
              </a:lnSpc>
            </a:pPr>
            <a:endParaRPr lang="tr-TR" sz="1600" b="1" smtClean="0"/>
          </a:p>
          <a:p>
            <a:pPr eaLnBrk="1" hangingPunct="1">
              <a:lnSpc>
                <a:spcPct val="80000"/>
              </a:lnSpc>
            </a:pPr>
            <a:r>
              <a:rPr lang="tr-TR" sz="1600" b="1" smtClean="0"/>
              <a:t>Maliye </a:t>
            </a:r>
          </a:p>
          <a:p>
            <a:pPr eaLnBrk="1" hangingPunct="1">
              <a:lnSpc>
                <a:spcPct val="80000"/>
              </a:lnSpc>
            </a:pPr>
            <a:endParaRPr lang="tr-TR" sz="1600" b="1" smtClean="0"/>
          </a:p>
          <a:p>
            <a:pPr eaLnBrk="1" hangingPunct="1">
              <a:lnSpc>
                <a:spcPct val="80000"/>
              </a:lnSpc>
            </a:pPr>
            <a:r>
              <a:rPr lang="tr-TR" sz="1600" b="1" smtClean="0"/>
              <a:t>Milli Eğitim Gençlik ve Spor </a:t>
            </a:r>
          </a:p>
          <a:p>
            <a:pPr eaLnBrk="1" hangingPunct="1">
              <a:lnSpc>
                <a:spcPct val="80000"/>
              </a:lnSpc>
            </a:pPr>
            <a:endParaRPr lang="tr-TR" sz="1600" b="1" smtClean="0"/>
          </a:p>
          <a:p>
            <a:pPr eaLnBrk="1" hangingPunct="1">
              <a:lnSpc>
                <a:spcPct val="80000"/>
              </a:lnSpc>
            </a:pPr>
            <a:r>
              <a:rPr lang="tr-TR" sz="1600" b="1" smtClean="0"/>
              <a:t>Başsavcılık</a:t>
            </a:r>
            <a:endParaRPr lang="fr-FR" sz="1600" b="1" smtClean="0">
              <a:solidFill>
                <a:schemeClr val="hlink"/>
              </a:solidFill>
            </a:endParaRPr>
          </a:p>
          <a:p>
            <a:pPr eaLnBrk="1" hangingPunct="1">
              <a:lnSpc>
                <a:spcPct val="80000"/>
              </a:lnSpc>
            </a:pPr>
            <a:endParaRPr lang="tr-TR" sz="1600" b="1" smtClean="0"/>
          </a:p>
          <a:p>
            <a:pPr eaLnBrk="1" hangingPunct="1">
              <a:lnSpc>
                <a:spcPct val="80000"/>
              </a:lnSpc>
            </a:pPr>
            <a:r>
              <a:rPr lang="tr-TR" sz="1600" b="1" smtClean="0"/>
              <a:t>Polis Genel Müdürlüğü</a:t>
            </a:r>
          </a:p>
          <a:p>
            <a:pPr lvl="1" eaLnBrk="1" hangingPunct="1">
              <a:lnSpc>
                <a:spcPct val="80000"/>
              </a:lnSpc>
            </a:pPr>
            <a:r>
              <a:rPr lang="tr-TR" sz="1200" smtClean="0"/>
              <a:t>Lefkoşa Polis Müdürlüğü</a:t>
            </a:r>
          </a:p>
          <a:p>
            <a:pPr lvl="1" eaLnBrk="1" hangingPunct="1">
              <a:lnSpc>
                <a:spcPct val="80000"/>
              </a:lnSpc>
            </a:pPr>
            <a:r>
              <a:rPr lang="tr-TR" sz="1200" smtClean="0"/>
              <a:t>Mağusa Polis Müdürlüğü</a:t>
            </a:r>
          </a:p>
          <a:p>
            <a:pPr lvl="1" eaLnBrk="1" hangingPunct="1">
              <a:lnSpc>
                <a:spcPct val="80000"/>
              </a:lnSpc>
            </a:pPr>
            <a:r>
              <a:rPr lang="tr-TR" sz="1200" smtClean="0"/>
              <a:t>Girne Polis Müdürlüğü</a:t>
            </a:r>
          </a:p>
          <a:p>
            <a:pPr lvl="1" eaLnBrk="1" hangingPunct="1">
              <a:lnSpc>
                <a:spcPct val="80000"/>
              </a:lnSpc>
            </a:pPr>
            <a:r>
              <a:rPr lang="tr-TR" sz="1200" smtClean="0"/>
              <a:t>Güzelyurt Polis Müdürlüğü</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idx="4294967295"/>
          </p:nvPr>
        </p:nvSpPr>
        <p:spPr>
          <a:xfrm>
            <a:off x="457200" y="457200"/>
            <a:ext cx="8229600" cy="1143000"/>
          </a:xfrm>
        </p:spPr>
        <p:txBody>
          <a:bodyPr/>
          <a:lstStyle/>
          <a:p>
            <a:pPr eaLnBrk="1" hangingPunct="1"/>
            <a:r>
              <a:rPr lang="tr-TR" sz="3600" b="1" smtClean="0"/>
              <a:t>Paydaşlar 2</a:t>
            </a:r>
            <a:endParaRPr lang="tr-TR" sz="3600" smtClean="0"/>
          </a:p>
        </p:txBody>
      </p:sp>
      <p:sp>
        <p:nvSpPr>
          <p:cNvPr id="33794" name="Rectangle 4"/>
          <p:cNvSpPr>
            <a:spLocks noGrp="1"/>
          </p:cNvSpPr>
          <p:nvPr>
            <p:ph type="body" sz="half" idx="4294967295"/>
          </p:nvPr>
        </p:nvSpPr>
        <p:spPr>
          <a:xfrm>
            <a:off x="4953000" y="1600200"/>
            <a:ext cx="4038600" cy="4525963"/>
          </a:xfrm>
        </p:spPr>
        <p:txBody>
          <a:bodyPr/>
          <a:lstStyle/>
          <a:p>
            <a:pPr eaLnBrk="1" hangingPunct="1">
              <a:lnSpc>
                <a:spcPct val="90000"/>
              </a:lnSpc>
              <a:buFont typeface="Arial" charset="0"/>
              <a:buNone/>
            </a:pPr>
            <a:r>
              <a:rPr lang="tr-TR" sz="2000" b="1" smtClean="0"/>
              <a:t>Medya</a:t>
            </a:r>
          </a:p>
          <a:p>
            <a:pPr eaLnBrk="1" hangingPunct="1">
              <a:lnSpc>
                <a:spcPct val="90000"/>
              </a:lnSpc>
              <a:buFont typeface="Arial" charset="0"/>
              <a:buNone/>
            </a:pPr>
            <a:endParaRPr lang="tr-TR" sz="1700" b="1" smtClean="0"/>
          </a:p>
          <a:p>
            <a:pPr eaLnBrk="1" hangingPunct="1">
              <a:lnSpc>
                <a:spcPct val="90000"/>
              </a:lnSpc>
            </a:pPr>
            <a:r>
              <a:rPr lang="tr-TR" sz="1800" smtClean="0"/>
              <a:t>Haber Ajansları</a:t>
            </a:r>
            <a:br>
              <a:rPr lang="tr-TR" sz="1800" smtClean="0"/>
            </a:br>
            <a:endParaRPr lang="tr-TR" sz="1800" smtClean="0"/>
          </a:p>
          <a:p>
            <a:pPr eaLnBrk="1" hangingPunct="1">
              <a:lnSpc>
                <a:spcPct val="90000"/>
              </a:lnSpc>
            </a:pPr>
            <a:r>
              <a:rPr lang="tr-TR" sz="1800" smtClean="0"/>
              <a:t>Günlük gazeteler</a:t>
            </a:r>
            <a:br>
              <a:rPr lang="tr-TR" sz="1800" smtClean="0"/>
            </a:br>
            <a:endParaRPr lang="tr-TR" sz="1800" smtClean="0"/>
          </a:p>
          <a:p>
            <a:pPr eaLnBrk="1" hangingPunct="1">
              <a:lnSpc>
                <a:spcPct val="90000"/>
              </a:lnSpc>
            </a:pPr>
            <a:r>
              <a:rPr lang="tr-TR" sz="1800" smtClean="0"/>
              <a:t>Haftalık ve aylık dergiler</a:t>
            </a:r>
            <a:br>
              <a:rPr lang="tr-TR" sz="1800" smtClean="0"/>
            </a:br>
            <a:endParaRPr lang="tr-TR" sz="1800" smtClean="0"/>
          </a:p>
          <a:p>
            <a:pPr eaLnBrk="1" hangingPunct="1">
              <a:lnSpc>
                <a:spcPct val="90000"/>
              </a:lnSpc>
            </a:pPr>
            <a:r>
              <a:rPr lang="tr-TR" sz="1800" smtClean="0"/>
              <a:t>Televizyon kanalları</a:t>
            </a:r>
          </a:p>
          <a:p>
            <a:pPr eaLnBrk="1" hangingPunct="1">
              <a:lnSpc>
                <a:spcPct val="90000"/>
              </a:lnSpc>
            </a:pPr>
            <a:endParaRPr lang="tr-TR" sz="1800" smtClean="0"/>
          </a:p>
          <a:p>
            <a:pPr eaLnBrk="1" hangingPunct="1">
              <a:lnSpc>
                <a:spcPct val="90000"/>
              </a:lnSpc>
            </a:pPr>
            <a:r>
              <a:rPr lang="tr-TR" sz="1800" smtClean="0"/>
              <a:t>Radyo istasyonları</a:t>
            </a:r>
            <a:br>
              <a:rPr lang="tr-TR" sz="1800" smtClean="0"/>
            </a:br>
            <a:endParaRPr lang="tr-TR" sz="1800" smtClean="0"/>
          </a:p>
          <a:p>
            <a:pPr eaLnBrk="1" hangingPunct="1">
              <a:lnSpc>
                <a:spcPct val="90000"/>
              </a:lnSpc>
            </a:pPr>
            <a:r>
              <a:rPr lang="tr-TR" sz="1800" smtClean="0"/>
              <a:t>Sosyal medya araç ve alanları</a:t>
            </a:r>
            <a:endParaRPr lang="tr-TR" sz="1800" smtClean="0">
              <a:solidFill>
                <a:srgbClr val="0066FF"/>
              </a:solidFill>
              <a:latin typeface="Arial" charset="0"/>
            </a:endParaRPr>
          </a:p>
        </p:txBody>
      </p:sp>
      <p:sp>
        <p:nvSpPr>
          <p:cNvPr id="33795" name="Content Placeholder 2"/>
          <p:cNvSpPr>
            <a:spLocks noGrp="1"/>
          </p:cNvSpPr>
          <p:nvPr>
            <p:ph idx="4294967295"/>
          </p:nvPr>
        </p:nvSpPr>
        <p:spPr>
          <a:xfrm>
            <a:off x="457200" y="1600200"/>
            <a:ext cx="4330700" cy="4953000"/>
          </a:xfrm>
        </p:spPr>
        <p:txBody>
          <a:bodyPr/>
          <a:lstStyle/>
          <a:p>
            <a:pPr eaLnBrk="1" hangingPunct="1">
              <a:lnSpc>
                <a:spcPct val="80000"/>
              </a:lnSpc>
              <a:buFont typeface="Arial" charset="0"/>
              <a:buNone/>
            </a:pPr>
            <a:r>
              <a:rPr lang="tr-TR" sz="2000" b="1" smtClean="0"/>
              <a:t>Sivil Toplum Örgütleri</a:t>
            </a:r>
          </a:p>
          <a:p>
            <a:pPr eaLnBrk="1" hangingPunct="1">
              <a:lnSpc>
                <a:spcPct val="80000"/>
              </a:lnSpc>
              <a:buFont typeface="Arial" charset="0"/>
              <a:buNone/>
            </a:pPr>
            <a:endParaRPr lang="tr-TR" sz="1700" smtClean="0"/>
          </a:p>
          <a:p>
            <a:pPr eaLnBrk="1" hangingPunct="1">
              <a:lnSpc>
                <a:spcPct val="80000"/>
              </a:lnSpc>
            </a:pPr>
            <a:r>
              <a:rPr lang="tr-TR" sz="1800" smtClean="0"/>
              <a:t>Kıbrıs Türk Sürücü Kursları Birliği</a:t>
            </a:r>
          </a:p>
          <a:p>
            <a:pPr eaLnBrk="1" hangingPunct="1">
              <a:lnSpc>
                <a:spcPct val="80000"/>
              </a:lnSpc>
            </a:pPr>
            <a:r>
              <a:rPr lang="tr-TR" sz="1800" smtClean="0"/>
              <a:t>Kıbrıs Türk Belediyeler Birliği</a:t>
            </a:r>
          </a:p>
          <a:p>
            <a:pPr eaLnBrk="1" hangingPunct="1">
              <a:lnSpc>
                <a:spcPct val="80000"/>
              </a:lnSpc>
            </a:pPr>
            <a:r>
              <a:rPr lang="tr-TR" sz="1800" smtClean="0"/>
              <a:t>Kıbrıs Türk Öğretmenler Sendikası </a:t>
            </a:r>
            <a:r>
              <a:rPr lang="en-GB" sz="1800" smtClean="0"/>
              <a:t>(KTÖS)</a:t>
            </a:r>
            <a:endParaRPr lang="tr-TR" sz="1800" smtClean="0"/>
          </a:p>
          <a:p>
            <a:pPr eaLnBrk="1" hangingPunct="1">
              <a:lnSpc>
                <a:spcPct val="80000"/>
              </a:lnSpc>
            </a:pPr>
            <a:r>
              <a:rPr lang="tr-TR" sz="1800" smtClean="0"/>
              <a:t>Kıbrıs Türk Ortaöğretim Öğretmenler Sendikası </a:t>
            </a:r>
            <a:r>
              <a:rPr lang="en-GB" sz="1800" smtClean="0"/>
              <a:t>(KTOEÖS)</a:t>
            </a:r>
            <a:endParaRPr lang="tr-TR" sz="1800" smtClean="0"/>
          </a:p>
          <a:p>
            <a:pPr eaLnBrk="1" hangingPunct="1">
              <a:lnSpc>
                <a:spcPct val="80000"/>
              </a:lnSpc>
            </a:pPr>
            <a:r>
              <a:rPr lang="tr-TR" sz="1800" smtClean="0"/>
              <a:t>Kıbrıs Türk Mühendis ve Mimar Odası</a:t>
            </a:r>
          </a:p>
          <a:p>
            <a:pPr eaLnBrk="1" hangingPunct="1">
              <a:lnSpc>
                <a:spcPct val="80000"/>
              </a:lnSpc>
            </a:pPr>
            <a:r>
              <a:rPr lang="tr-TR" sz="1800" smtClean="0"/>
              <a:t>Kıbrıs Türk Eğitim Vakfı</a:t>
            </a:r>
          </a:p>
          <a:p>
            <a:pPr eaLnBrk="1" hangingPunct="1">
              <a:lnSpc>
                <a:spcPct val="80000"/>
              </a:lnSpc>
            </a:pPr>
            <a:r>
              <a:rPr lang="tr-TR" sz="1800" smtClean="0"/>
              <a:t>Kuzey Kıbrıs Sigorta ve Reasürans Derneği</a:t>
            </a:r>
          </a:p>
          <a:p>
            <a:pPr eaLnBrk="1" hangingPunct="1">
              <a:lnSpc>
                <a:spcPct val="80000"/>
              </a:lnSpc>
            </a:pPr>
            <a:r>
              <a:rPr lang="tr-TR" sz="1800" smtClean="0"/>
              <a:t>Kamyon Sürücüleri Derneği</a:t>
            </a:r>
          </a:p>
          <a:p>
            <a:pPr eaLnBrk="1" hangingPunct="1">
              <a:lnSpc>
                <a:spcPct val="80000"/>
              </a:lnSpc>
            </a:pPr>
            <a:r>
              <a:rPr lang="tr-TR" sz="1800" smtClean="0"/>
              <a:t>Toplumsal Riskleri Önleme Vakfı</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a:xfrm>
            <a:off x="457200" y="457200"/>
            <a:ext cx="8229600" cy="1143000"/>
          </a:xfrm>
        </p:spPr>
        <p:txBody>
          <a:bodyPr/>
          <a:lstStyle/>
          <a:p>
            <a:r>
              <a:rPr lang="en-US" sz="3600" b="1" smtClean="0"/>
              <a:t>Paydaşlar 3</a:t>
            </a:r>
          </a:p>
        </p:txBody>
      </p:sp>
      <p:sp>
        <p:nvSpPr>
          <p:cNvPr id="35842" name="Content Placeholder 2"/>
          <p:cNvSpPr>
            <a:spLocks noGrp="1"/>
          </p:cNvSpPr>
          <p:nvPr>
            <p:ph idx="4294967295"/>
          </p:nvPr>
        </p:nvSpPr>
        <p:spPr/>
        <p:txBody>
          <a:bodyPr/>
          <a:lstStyle/>
          <a:p>
            <a:pPr>
              <a:buFont typeface="Arial" charset="0"/>
              <a:buNone/>
            </a:pPr>
            <a:r>
              <a:rPr lang="en-US" sz="1800" b="1" smtClean="0"/>
              <a:t>	GÖNÜLLÜLER</a:t>
            </a:r>
          </a:p>
          <a:p>
            <a:r>
              <a:rPr lang="en-US" sz="1800" b="1" smtClean="0"/>
              <a:t>Kampanya başarısına katkı koyacak olan gönüllü katılımının nasıl ve hangi düzeyde olabileceği, kampanya stratejisi ve kampanya uygulama planının ortaya çıkmasıyla birlikte netleşecektir. Bununla birlikte, çeşitli toplumsal kesimlerle görüşmelerimizde bazı kurumlar kampanyamıza gönüllülük temelinde katkı yapabileceklerini belirtti.</a:t>
            </a:r>
            <a:endParaRPr lang="tr-TR" sz="1800" b="1" smtClean="0"/>
          </a:p>
          <a:p>
            <a:pPr>
              <a:buFont typeface="Arial" charset="0"/>
              <a:buNone/>
            </a:pPr>
            <a:endParaRPr lang="tr-TR" sz="1800" b="1" smtClean="0"/>
          </a:p>
          <a:p>
            <a:r>
              <a:rPr lang="tr-TR" sz="1800" smtClean="0"/>
              <a:t>Bunlar arasında projenin ana yararlanıcılarından Trafik Kazalarını Önleme Derneği, Sosyal Riskleri Önleme Vakfı, Adalı Gençlik gibi bazı kurumlar vardı. Bizler kampanyanın başlamasıyla birlikte hem bireysel, hem de kurumsal gönüllülük katılımlarının artacağına inanıyoruz.</a:t>
            </a:r>
          </a:p>
          <a:p>
            <a:endParaRPr lang="en-US" sz="1800" b="1"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p:txBody>
          <a:bodyPr/>
          <a:lstStyle/>
          <a:p>
            <a:endParaRPr lang="tr-TR" smtClean="0"/>
          </a:p>
        </p:txBody>
      </p:sp>
      <p:sp>
        <p:nvSpPr>
          <p:cNvPr id="37890" name="Rectangle 3"/>
          <p:cNvSpPr>
            <a:spLocks noGrp="1"/>
          </p:cNvSpPr>
          <p:nvPr>
            <p:ph type="body" idx="1"/>
          </p:nvPr>
        </p:nvSpPr>
        <p:spPr/>
        <p:txBody>
          <a:bodyPr/>
          <a:lstStyle/>
          <a:p>
            <a:pPr algn="ctr">
              <a:buFont typeface="Arial" charset="0"/>
              <a:buNone/>
            </a:pPr>
            <a:endParaRPr lang="tr-TR" b="1" smtClean="0"/>
          </a:p>
          <a:p>
            <a:pPr algn="ctr">
              <a:buFont typeface="Arial" charset="0"/>
              <a:buNone/>
            </a:pPr>
            <a:endParaRPr lang="tr-TR" b="1" smtClean="0"/>
          </a:p>
          <a:p>
            <a:pPr algn="ctr">
              <a:buFont typeface="Arial" charset="0"/>
              <a:buNone/>
            </a:pPr>
            <a:r>
              <a:rPr lang="tr-TR" b="1" smtClean="0"/>
              <a:t>Ana Kampanya</a:t>
            </a:r>
          </a:p>
          <a:p>
            <a:pPr algn="ctr">
              <a:buFont typeface="Arial" charset="0"/>
              <a:buNone/>
            </a:pPr>
            <a:r>
              <a:rPr lang="tr-TR" b="1" smtClean="0"/>
              <a:t>Konsept, Başlangıç ve Araçlar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p:cNvSpPr>
          <p:nvPr>
            <p:ph type="title"/>
          </p:nvPr>
        </p:nvSpPr>
        <p:spPr/>
        <p:txBody>
          <a:bodyPr/>
          <a:lstStyle/>
          <a:p>
            <a:r>
              <a:rPr lang="tr-TR" smtClean="0">
                <a:solidFill>
                  <a:srgbClr val="FA2A14"/>
                </a:solidFill>
              </a:rPr>
              <a:t>Mevcut Durum</a:t>
            </a:r>
          </a:p>
        </p:txBody>
      </p:sp>
      <p:sp>
        <p:nvSpPr>
          <p:cNvPr id="15362" name="Rectangle 3"/>
          <p:cNvSpPr>
            <a:spLocks noGrp="1"/>
          </p:cNvSpPr>
          <p:nvPr>
            <p:ph type="body" idx="1"/>
          </p:nvPr>
        </p:nvSpPr>
        <p:spPr/>
        <p:txBody>
          <a:bodyPr/>
          <a:lstStyle/>
          <a:p>
            <a:pPr>
              <a:buFont typeface="Arial" charset="0"/>
              <a:buNone/>
            </a:pPr>
            <a:r>
              <a:rPr lang="tr-TR" b="1" smtClean="0"/>
              <a:t>Yüksek Taşıt/Nüfus Oranı </a:t>
            </a:r>
          </a:p>
          <a:p>
            <a:pPr lvl="1"/>
            <a:r>
              <a:rPr lang="tr-TR" smtClean="0"/>
              <a:t>Son sayıma göre nüfus 265 bin.</a:t>
            </a:r>
          </a:p>
          <a:p>
            <a:pPr lvl="1"/>
            <a:r>
              <a:rPr lang="tr-TR" smtClean="0"/>
              <a:t>Kamusal bir toplu taşımacılık olmadığı için, hemen her yetişkinin bir taşıt sahibi olduğu söylenebilir. </a:t>
            </a:r>
          </a:p>
          <a:p>
            <a:pPr>
              <a:buFont typeface="Arial" charset="0"/>
              <a:buNone/>
            </a:pPr>
            <a:r>
              <a:rPr lang="tr-TR" b="1" smtClean="0"/>
              <a:t>Yüksek Kaza Oranı</a:t>
            </a:r>
          </a:p>
          <a:p>
            <a:pPr lvl="1"/>
            <a:r>
              <a:rPr lang="tr-TR" smtClean="0"/>
              <a:t>Kaza ortalaması AB’nin iki katı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idx="4294967295"/>
          </p:nvPr>
        </p:nvSpPr>
        <p:spPr>
          <a:xfrm>
            <a:off x="457200" y="457200"/>
            <a:ext cx="8229600" cy="1143000"/>
          </a:xfrm>
        </p:spPr>
        <p:txBody>
          <a:bodyPr/>
          <a:lstStyle/>
          <a:p>
            <a:r>
              <a:rPr lang="en-US" sz="3600" b="1" smtClean="0"/>
              <a:t>Kampanya Hedefleri</a:t>
            </a:r>
          </a:p>
        </p:txBody>
      </p:sp>
      <p:sp>
        <p:nvSpPr>
          <p:cNvPr id="38914" name="Content Placeholder 2"/>
          <p:cNvSpPr>
            <a:spLocks noGrp="1"/>
          </p:cNvSpPr>
          <p:nvPr>
            <p:ph idx="4294967295"/>
          </p:nvPr>
        </p:nvSpPr>
        <p:spPr/>
        <p:txBody>
          <a:bodyPr/>
          <a:lstStyle/>
          <a:p>
            <a:r>
              <a:rPr lang="en-US" sz="1800" smtClean="0"/>
              <a:t>5 adet gazete / dergi ilanı yayınlanması (Makul bütçeyle tüm gazetelerde yer almasının yolları araştırılacak.)</a:t>
            </a:r>
          </a:p>
          <a:p>
            <a:r>
              <a:rPr lang="en-US" sz="1800" smtClean="0"/>
              <a:t>40 adet gazete / dergi makale ve haber içeriğinin üretilmesi ve yayınlatılması.</a:t>
            </a:r>
          </a:p>
          <a:p>
            <a:r>
              <a:rPr lang="en-US" sz="1800" smtClean="0"/>
              <a:t>1 adet tanıtım filmi hazırlanması ve CD formatında okullara dağıtılması.</a:t>
            </a:r>
            <a:r>
              <a:rPr lang="tr-TR" sz="1800" smtClean="0"/>
              <a:t> </a:t>
            </a:r>
          </a:p>
          <a:p>
            <a:r>
              <a:rPr lang="en-US" sz="1800" smtClean="0"/>
              <a:t>3 Radyo / TV reklamı hazırlanması ve yayınlatılması.</a:t>
            </a:r>
          </a:p>
          <a:p>
            <a:r>
              <a:rPr lang="en-US" sz="1800" smtClean="0"/>
              <a:t>5 farklı temalı poster basılması (Her biri 100 adet)</a:t>
            </a:r>
          </a:p>
          <a:p>
            <a:r>
              <a:rPr lang="tr-TR" sz="1800" smtClean="0"/>
              <a:t>5</a:t>
            </a:r>
            <a:r>
              <a:rPr lang="en-US" sz="1800" smtClean="0"/>
              <a:t>0 bin adet el ilanının</a:t>
            </a:r>
            <a:r>
              <a:rPr lang="tr-TR" sz="1800" smtClean="0"/>
              <a:t>, 50 bin adet araç stikerinin</a:t>
            </a:r>
            <a:r>
              <a:rPr lang="en-US" sz="1800" smtClean="0"/>
              <a:t> basım ve dağıtımı </a:t>
            </a:r>
            <a:endParaRPr lang="en-US" sz="1800" smtClean="0">
              <a:solidFill>
                <a:srgbClr val="FF0066"/>
              </a:solidFill>
            </a:endParaRPr>
          </a:p>
          <a:p>
            <a:r>
              <a:rPr lang="en-US" sz="1800" smtClean="0"/>
              <a:t>10 broşür bastırılması (Toplam 10 bin adet)</a:t>
            </a:r>
            <a:r>
              <a:rPr lang="tr-TR" sz="1800" smtClean="0"/>
              <a:t> </a:t>
            </a:r>
            <a:endParaRPr lang="en-US" sz="1800" smtClean="0"/>
          </a:p>
          <a:p>
            <a:r>
              <a:rPr lang="en-US" sz="1800" smtClean="0"/>
              <a:t>Eşantiyonlar dağıtılması…</a:t>
            </a:r>
            <a:endParaRPr lang="en-US" sz="1800" smtClean="0">
              <a:solidFill>
                <a:srgbClr val="0066FF"/>
              </a:solidFill>
            </a:endParaRPr>
          </a:p>
          <a:p>
            <a:r>
              <a:rPr lang="en-US" sz="1800" smtClean="0"/>
              <a:t>Kampanyanın bağımsız web sitesinin yayına geçmesi ve facebook sayfasının açılarak geniş katılım sağlanması.</a:t>
            </a:r>
            <a:br>
              <a:rPr lang="en-US" sz="1800" smtClean="0"/>
            </a:br>
            <a:r>
              <a:rPr lang="en-US" sz="1800" smtClean="0"/>
              <a:t/>
            </a:r>
            <a:br>
              <a:rPr lang="en-US" sz="1800" smtClean="0"/>
            </a:br>
            <a:r>
              <a:rPr lang="en-US" sz="1800" smtClean="0"/>
              <a:t>Not: Basılı ve görüntülü materyallerin tümü, kampanya web sitemizden de indirilebilecek…</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idx="4294967295"/>
          </p:nvPr>
        </p:nvSpPr>
        <p:spPr>
          <a:xfrm>
            <a:off x="457200" y="457200"/>
            <a:ext cx="8229600" cy="1143000"/>
          </a:xfrm>
        </p:spPr>
        <p:txBody>
          <a:bodyPr/>
          <a:lstStyle/>
          <a:p>
            <a:r>
              <a:rPr lang="en-US" sz="3600" b="1" smtClean="0"/>
              <a:t>Eğitim Hedefleri</a:t>
            </a:r>
          </a:p>
        </p:txBody>
      </p:sp>
      <p:sp>
        <p:nvSpPr>
          <p:cNvPr id="40962" name="Content Placeholder 2"/>
          <p:cNvSpPr>
            <a:spLocks noGrp="1"/>
          </p:cNvSpPr>
          <p:nvPr>
            <p:ph idx="4294967295"/>
          </p:nvPr>
        </p:nvSpPr>
        <p:spPr>
          <a:xfrm>
            <a:off x="457200" y="1752600"/>
            <a:ext cx="8229600" cy="4525963"/>
          </a:xfrm>
        </p:spPr>
        <p:txBody>
          <a:bodyPr/>
          <a:lstStyle/>
          <a:p>
            <a:r>
              <a:rPr lang="en-US" sz="2400" smtClean="0"/>
              <a:t>6 farklı eğitim paketinin geliştirilmesi.</a:t>
            </a:r>
            <a:br>
              <a:rPr lang="en-US" sz="2400" smtClean="0"/>
            </a:br>
            <a:endParaRPr lang="tr-TR" sz="2400" smtClean="0">
              <a:solidFill>
                <a:srgbClr val="0066FF"/>
              </a:solidFill>
            </a:endParaRPr>
          </a:p>
          <a:p>
            <a:r>
              <a:rPr lang="en-US" sz="2400" smtClean="0"/>
              <a:t>8-10 eğitimcinin geliştirilmiş eğitim paketlerini uygulaması.</a:t>
            </a:r>
            <a:br>
              <a:rPr lang="en-US" sz="2400" smtClean="0"/>
            </a:br>
            <a:endParaRPr lang="tr-TR" sz="2400" smtClean="0"/>
          </a:p>
          <a:p>
            <a:r>
              <a:rPr lang="en-US" sz="2400" smtClean="0"/>
              <a:t>Farklı kategorilerde, 12 farklı etkinlikte ve en az 120 kişinin eğitilmesi</a:t>
            </a:r>
            <a:r>
              <a:rPr lang="tr-TR" sz="2400" smtClean="0"/>
              <a:t>.</a:t>
            </a:r>
            <a:endParaRPr lang="en-US" sz="2400" smtClean="0">
              <a:solidFill>
                <a:srgbClr val="0066FF"/>
              </a:solidFill>
            </a:endParaRPr>
          </a:p>
          <a:p>
            <a:endParaRPr lang="en-US" sz="2400" smtClean="0">
              <a:solidFill>
                <a:srgbClr val="0066FF"/>
              </a:solidFill>
            </a:endParaRPr>
          </a:p>
          <a:p>
            <a:r>
              <a:rPr lang="en-US" sz="2400" smtClean="0"/>
              <a:t>Proje yararlanıcılarının gelecekte de benzer eğitimlerde kullanabilecekleri bir eğitim rehberinin hazırlanması.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p:nvPr>
        </p:nvSpPr>
        <p:spPr/>
        <p:txBody>
          <a:bodyPr/>
          <a:lstStyle/>
          <a:p>
            <a:pPr algn="l"/>
            <a:r>
              <a:rPr lang="tr-TR" sz="3200" smtClean="0">
                <a:solidFill>
                  <a:srgbClr val="FA2A14"/>
                </a:solidFill>
              </a:rPr>
              <a:t/>
            </a:r>
            <a:br>
              <a:rPr lang="tr-TR" sz="3200" smtClean="0">
                <a:solidFill>
                  <a:srgbClr val="FA2A14"/>
                </a:solidFill>
              </a:rPr>
            </a:br>
            <a:r>
              <a:rPr lang="tr-TR" sz="3200" smtClean="0">
                <a:solidFill>
                  <a:srgbClr val="FA2A14"/>
                </a:solidFill>
              </a:rPr>
              <a:t>Yol Güvenliği ve Davranış Değişikliği</a:t>
            </a:r>
            <a:br>
              <a:rPr lang="tr-TR" sz="3200" smtClean="0">
                <a:solidFill>
                  <a:srgbClr val="FA2A14"/>
                </a:solidFill>
              </a:rPr>
            </a:br>
            <a:r>
              <a:rPr lang="tr-TR" sz="3200" smtClean="0">
                <a:solidFill>
                  <a:srgbClr val="FA2A14"/>
                </a:solidFill>
              </a:rPr>
              <a:t>Kampanyası konusunda Genel Dersler</a:t>
            </a:r>
            <a:br>
              <a:rPr lang="tr-TR" sz="3200" smtClean="0">
                <a:solidFill>
                  <a:srgbClr val="FA2A14"/>
                </a:solidFill>
              </a:rPr>
            </a:br>
            <a:endParaRPr lang="tr-TR" sz="3200" smtClean="0">
              <a:solidFill>
                <a:srgbClr val="FA2A14"/>
              </a:solidFill>
            </a:endParaRPr>
          </a:p>
        </p:txBody>
      </p:sp>
      <p:sp>
        <p:nvSpPr>
          <p:cNvPr id="43010" name="Rectangle 3"/>
          <p:cNvSpPr>
            <a:spLocks noGrp="1"/>
          </p:cNvSpPr>
          <p:nvPr>
            <p:ph type="body" idx="1"/>
          </p:nvPr>
        </p:nvSpPr>
        <p:spPr/>
        <p:txBody>
          <a:bodyPr/>
          <a:lstStyle/>
          <a:p>
            <a:pPr>
              <a:lnSpc>
                <a:spcPct val="80000"/>
              </a:lnSpc>
              <a:buFont typeface="Arial" charset="0"/>
              <a:buNone/>
            </a:pPr>
            <a:r>
              <a:rPr lang="tr-TR" sz="1600" smtClean="0"/>
              <a:t>	</a:t>
            </a:r>
            <a:r>
              <a:rPr lang="tr-TR" sz="1800" smtClean="0"/>
              <a:t>1. Literatürde sürücü davranışını etkileyen sosyal stratejiler dörde ayrılıyor: Eğitim, iletişim, ehliyet verme sistemi, yasal düzenleme ve denetim.</a:t>
            </a:r>
          </a:p>
          <a:p>
            <a:pPr>
              <a:lnSpc>
                <a:spcPct val="80000"/>
              </a:lnSpc>
              <a:buFont typeface="Arial" charset="0"/>
              <a:buNone/>
            </a:pPr>
            <a:endParaRPr lang="tr-TR" sz="1800" smtClean="0"/>
          </a:p>
          <a:p>
            <a:pPr>
              <a:lnSpc>
                <a:spcPct val="80000"/>
              </a:lnSpc>
              <a:buFont typeface="Arial" charset="0"/>
              <a:buNone/>
            </a:pPr>
            <a:r>
              <a:rPr lang="tr-TR" sz="1800" smtClean="0"/>
              <a:t>	2. Eğitim, sürücü davranışında çok etkili.</a:t>
            </a:r>
          </a:p>
          <a:p>
            <a:pPr>
              <a:lnSpc>
                <a:spcPct val="80000"/>
              </a:lnSpc>
              <a:buFont typeface="Arial" charset="0"/>
              <a:buNone/>
            </a:pPr>
            <a:endParaRPr lang="tr-TR" sz="1800" smtClean="0"/>
          </a:p>
          <a:p>
            <a:pPr>
              <a:lnSpc>
                <a:spcPct val="80000"/>
              </a:lnSpc>
              <a:buFont typeface="Arial" charset="0"/>
              <a:buNone/>
            </a:pPr>
            <a:r>
              <a:rPr lang="tr-TR" sz="1800" smtClean="0"/>
              <a:t>	3. Tutumların alışkanlık haline geldiği, yaşama biçimiyle ilgili durumlarda iletişim kampanyasının gücü sınırlıdır. Tutum herhangi bir grup normuna dayanıyorsa, değişime karşı direnç söz konusudur.</a:t>
            </a:r>
          </a:p>
          <a:p>
            <a:pPr>
              <a:lnSpc>
                <a:spcPct val="80000"/>
              </a:lnSpc>
              <a:buFont typeface="Arial" charset="0"/>
              <a:buNone/>
            </a:pPr>
            <a:endParaRPr lang="tr-TR" sz="1800" smtClean="0"/>
          </a:p>
          <a:p>
            <a:pPr>
              <a:lnSpc>
                <a:spcPct val="80000"/>
              </a:lnSpc>
              <a:buFont typeface="Arial" charset="0"/>
              <a:buNone/>
            </a:pPr>
            <a:r>
              <a:rPr lang="tr-TR" sz="1800" smtClean="0"/>
              <a:t>	4. Buradan hareketle yolları kullanan sürücü ve yayaların birbirlerini taklitettiklerini söyleyebiliriz. Herhangi bir sürücü hata yaptığında ya da bazı kuralları ihlal ettiğinde, diğer sürücülerin onu izlemesi çok görülen bir davranıştır.</a:t>
            </a:r>
          </a:p>
          <a:p>
            <a:pPr>
              <a:lnSpc>
                <a:spcPct val="80000"/>
              </a:lnSpc>
              <a:buFont typeface="Arial" charset="0"/>
              <a:buNone/>
            </a:pPr>
            <a:endParaRPr lang="tr-TR" sz="1800" smtClean="0"/>
          </a:p>
          <a:p>
            <a:pPr>
              <a:lnSpc>
                <a:spcPct val="80000"/>
              </a:lnSpc>
              <a:buFont typeface="Arial" charset="0"/>
              <a:buNone/>
            </a:pPr>
            <a:r>
              <a:rPr lang="tr-TR" sz="1800" smtClean="0"/>
              <a:t>	</a:t>
            </a:r>
            <a:r>
              <a:rPr lang="tr-TR" sz="1800" b="1" smtClean="0"/>
              <a:t>5. Bu nedenle davranışlarda değişim için, değiştirilmesi istenen davranışa, diğer sürücüler tarafından da uyulduğunun bilinmesi gereklidir.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idx="4294967295"/>
          </p:nvPr>
        </p:nvSpPr>
        <p:spPr>
          <a:xfrm>
            <a:off x="468313" y="260350"/>
            <a:ext cx="8229600" cy="1143000"/>
          </a:xfrm>
        </p:spPr>
        <p:txBody>
          <a:bodyPr/>
          <a:lstStyle/>
          <a:p>
            <a:pPr algn="l"/>
            <a:r>
              <a:rPr lang="tr-TR" sz="3600" b="1" smtClean="0">
                <a:solidFill>
                  <a:srgbClr val="FA2A14"/>
                </a:solidFill>
              </a:rPr>
              <a:t>Ana Kampanya Konsepti</a:t>
            </a:r>
            <a:r>
              <a:rPr lang="tr-TR" sz="3600" smtClean="0">
                <a:solidFill>
                  <a:srgbClr val="FA2A14"/>
                </a:solidFill>
              </a:rPr>
              <a:t/>
            </a:r>
            <a:br>
              <a:rPr lang="tr-TR" sz="3600" smtClean="0">
                <a:solidFill>
                  <a:srgbClr val="FA2A14"/>
                </a:solidFill>
              </a:rPr>
            </a:br>
            <a:endParaRPr lang="tr-TR" sz="3600" smtClean="0">
              <a:solidFill>
                <a:srgbClr val="FA2A14"/>
              </a:solidFill>
            </a:endParaRPr>
          </a:p>
        </p:txBody>
      </p:sp>
      <p:sp>
        <p:nvSpPr>
          <p:cNvPr id="44034" name="Rectangle 3"/>
          <p:cNvSpPr>
            <a:spLocks noChangeArrowheads="1"/>
          </p:cNvSpPr>
          <p:nvPr/>
        </p:nvSpPr>
        <p:spPr bwMode="auto">
          <a:xfrm>
            <a:off x="755650" y="1989138"/>
            <a:ext cx="7561263" cy="4211637"/>
          </a:xfrm>
          <a:prstGeom prst="rect">
            <a:avLst/>
          </a:prstGeom>
          <a:noFill/>
          <a:ln w="9525">
            <a:noFill/>
            <a:miter lim="800000"/>
            <a:headEnd/>
            <a:tailEnd/>
          </a:ln>
        </p:spPr>
        <p:txBody>
          <a:bodyPr>
            <a:spAutoFit/>
          </a:bodyPr>
          <a:lstStyle/>
          <a:p>
            <a:r>
              <a:rPr lang="tr-TR"/>
              <a:t>Yaptığımız bire bir görüşmelerde ve toplantılarda yol</a:t>
            </a:r>
          </a:p>
          <a:p>
            <a:r>
              <a:rPr lang="tr-TR"/>
              <a:t>güvenliği sorununun kaynağı olarak görülen en önemli unsur;</a:t>
            </a:r>
          </a:p>
          <a:p>
            <a:r>
              <a:rPr lang="tr-TR"/>
              <a:t>‘saygısızlık’ kavramıyla tanımlandı.</a:t>
            </a:r>
          </a:p>
          <a:p>
            <a:endParaRPr lang="tr-TR"/>
          </a:p>
          <a:p>
            <a:r>
              <a:rPr lang="tr-TR"/>
              <a:t>İletişim kampanyamızın bu temel üzerinden gitmesi gerektiğini</a:t>
            </a:r>
          </a:p>
          <a:p>
            <a:r>
              <a:rPr lang="tr-TR"/>
              <a:t>düşünüyoruz. Çünkü; toplumda hemen hemen herkes birbirini tanıyor, biliyor. Eğitimli ve başkalarının yargılarına değer veren bir toplumsal yapı var. Pozitif gücü olan, saygı temelli bir kampanyaya toplumun sahip çıkma olasılığı çok yüksek. Yaptığımız görüşmelerden edindiğimiz izlenim; gönüllüler, medya ve tüm paydaşlar böyle bir temayı sahiplenebilir.</a:t>
            </a:r>
          </a:p>
          <a:p>
            <a:endParaRPr lang="tr-TR"/>
          </a:p>
          <a:p>
            <a:r>
              <a:rPr lang="tr-TR"/>
              <a:t>Toplumun büyük kesimi “Önce başkası değil, ben saygı göstermeliyim” demeye başladığı anda, bu küçük toplulukta etkin bir değişim sağlamak mümkün olacaktır.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pPr algn="l"/>
            <a:r>
              <a:rPr lang="tr-TR" sz="3200" smtClean="0">
                <a:solidFill>
                  <a:srgbClr val="FA2A14"/>
                </a:solidFill>
              </a:rPr>
              <a:t>Ana Kampanya Araçlar ve Medya</a:t>
            </a:r>
            <a:br>
              <a:rPr lang="tr-TR" sz="3200" smtClean="0">
                <a:solidFill>
                  <a:srgbClr val="FA2A14"/>
                </a:solidFill>
              </a:rPr>
            </a:br>
            <a:endParaRPr lang="tr-TR" sz="3200" smtClean="0">
              <a:solidFill>
                <a:srgbClr val="FA2A14"/>
              </a:solidFill>
            </a:endParaRPr>
          </a:p>
        </p:txBody>
      </p:sp>
      <p:sp>
        <p:nvSpPr>
          <p:cNvPr id="45058" name="Rectangle 3"/>
          <p:cNvSpPr>
            <a:spLocks noGrp="1"/>
          </p:cNvSpPr>
          <p:nvPr>
            <p:ph type="body" idx="1"/>
          </p:nvPr>
        </p:nvSpPr>
        <p:spPr/>
        <p:txBody>
          <a:bodyPr/>
          <a:lstStyle/>
          <a:p>
            <a:pPr>
              <a:lnSpc>
                <a:spcPct val="80000"/>
              </a:lnSpc>
              <a:buFont typeface="Arial" charset="0"/>
              <a:buNone/>
            </a:pPr>
            <a:r>
              <a:rPr lang="tr-TR" sz="2400" smtClean="0"/>
              <a:t>• </a:t>
            </a:r>
            <a:r>
              <a:rPr lang="tr-TR" sz="2400" b="1" smtClean="0"/>
              <a:t>Taşıt sticker’ları trendi:</a:t>
            </a:r>
          </a:p>
          <a:p>
            <a:pPr>
              <a:lnSpc>
                <a:spcPct val="80000"/>
              </a:lnSpc>
              <a:buFont typeface="Arial" charset="0"/>
              <a:buNone/>
            </a:pPr>
            <a:r>
              <a:rPr lang="tr-TR" sz="2400" smtClean="0"/>
              <a:t>– Gazeteler, bankalar, kamu kuruluşlarında dağıtılır</a:t>
            </a:r>
          </a:p>
          <a:p>
            <a:pPr>
              <a:lnSpc>
                <a:spcPct val="80000"/>
              </a:lnSpc>
              <a:buFont typeface="Arial" charset="0"/>
              <a:buNone/>
            </a:pPr>
            <a:r>
              <a:rPr lang="tr-TR" sz="2400" smtClean="0"/>
              <a:t>• </a:t>
            </a:r>
            <a:r>
              <a:rPr lang="tr-TR" sz="2400" b="1" smtClean="0"/>
              <a:t>Web’de fotoğraf yarışması: Web gönüllüleri</a:t>
            </a:r>
          </a:p>
          <a:p>
            <a:pPr>
              <a:lnSpc>
                <a:spcPct val="80000"/>
              </a:lnSpc>
              <a:buFont typeface="Arial" charset="0"/>
              <a:buNone/>
            </a:pPr>
            <a:r>
              <a:rPr lang="tr-TR" sz="2400" smtClean="0"/>
              <a:t>– Sponsorlar tarafından ödüllü</a:t>
            </a:r>
          </a:p>
          <a:p>
            <a:pPr>
              <a:lnSpc>
                <a:spcPct val="80000"/>
              </a:lnSpc>
              <a:buFont typeface="Arial" charset="0"/>
              <a:buNone/>
            </a:pPr>
            <a:r>
              <a:rPr lang="tr-TR" sz="2400" smtClean="0"/>
              <a:t>– En çok kampanya ile ilgili fotoğrafı yükleyen ödül kazanıyor</a:t>
            </a:r>
          </a:p>
          <a:p>
            <a:pPr>
              <a:lnSpc>
                <a:spcPct val="80000"/>
              </a:lnSpc>
              <a:buFont typeface="Arial" charset="0"/>
              <a:buNone/>
            </a:pPr>
            <a:r>
              <a:rPr lang="tr-TR" sz="2400" smtClean="0"/>
              <a:t>• </a:t>
            </a:r>
            <a:r>
              <a:rPr lang="tr-TR" sz="2400" b="1" smtClean="0"/>
              <a:t>Toplu ve kurumsal kampanya</a:t>
            </a:r>
          </a:p>
          <a:p>
            <a:pPr>
              <a:lnSpc>
                <a:spcPct val="80000"/>
              </a:lnSpc>
              <a:buFont typeface="Arial" charset="0"/>
              <a:buNone/>
            </a:pPr>
            <a:r>
              <a:rPr lang="tr-TR" sz="2400" smtClean="0"/>
              <a:t>– Kurumlarla yerel otorite arasında kontrat: Kurum içi eğitimler konusunda kurumların angajmanı.</a:t>
            </a:r>
          </a:p>
          <a:p>
            <a:pPr>
              <a:lnSpc>
                <a:spcPct val="80000"/>
              </a:lnSpc>
              <a:buFont typeface="Arial" charset="0"/>
              <a:buNone/>
            </a:pPr>
            <a:r>
              <a:rPr lang="tr-TR" sz="2400" smtClean="0"/>
              <a:t>– Yapan kurumlara PR desteği.</a:t>
            </a:r>
          </a:p>
          <a:p>
            <a:pPr>
              <a:lnSpc>
                <a:spcPct val="80000"/>
              </a:lnSpc>
              <a:buFont typeface="Arial" charset="0"/>
              <a:buNone/>
            </a:pPr>
            <a:r>
              <a:rPr lang="tr-TR" sz="2400" smtClean="0"/>
              <a:t>• </a:t>
            </a:r>
            <a:r>
              <a:rPr lang="tr-TR" sz="2400" b="1" smtClean="0"/>
              <a:t>Bilgilendirici broşür, afişler, tv filmi ve billboardlar</a:t>
            </a:r>
          </a:p>
          <a:p>
            <a:pPr>
              <a:lnSpc>
                <a:spcPct val="80000"/>
              </a:lnSpc>
              <a:buFont typeface="Arial" charset="0"/>
              <a:buNone/>
            </a:pPr>
            <a:r>
              <a:rPr lang="tr-TR" sz="2400" smtClean="0"/>
              <a:t>• </a:t>
            </a:r>
            <a:r>
              <a:rPr lang="tr-TR" sz="2400" b="1" smtClean="0"/>
              <a:t>PR Aksiyonları</a:t>
            </a:r>
          </a:p>
          <a:p>
            <a:pPr>
              <a:lnSpc>
                <a:spcPct val="80000"/>
              </a:lnSpc>
              <a:buFont typeface="Arial" charset="0"/>
              <a:buNone/>
            </a:pPr>
            <a:r>
              <a:rPr lang="tr-TR" sz="2400" smtClean="0"/>
              <a:t>– Kampanya sonuçlarının bildirilmesi ve tartışmalar.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p:txBody>
          <a:bodyPr/>
          <a:lstStyle/>
          <a:p>
            <a:pPr algn="l"/>
            <a:r>
              <a:rPr lang="tr-TR" sz="3200" b="1" smtClean="0">
                <a:solidFill>
                  <a:srgbClr val="FA2A14"/>
                </a:solidFill>
              </a:rPr>
              <a:t>Yol Güvensizliğini Oluşturan Unsurlar</a:t>
            </a:r>
            <a:br>
              <a:rPr lang="tr-TR" sz="3200" b="1" smtClean="0">
                <a:solidFill>
                  <a:srgbClr val="FA2A14"/>
                </a:solidFill>
              </a:rPr>
            </a:br>
            <a:endParaRPr lang="tr-TR" sz="3200" b="1" smtClean="0">
              <a:solidFill>
                <a:srgbClr val="FA2A14"/>
              </a:solidFill>
            </a:endParaRPr>
          </a:p>
        </p:txBody>
      </p:sp>
      <p:sp>
        <p:nvSpPr>
          <p:cNvPr id="16386" name="Rectangle 3"/>
          <p:cNvSpPr>
            <a:spLocks noGrp="1"/>
          </p:cNvSpPr>
          <p:nvPr>
            <p:ph type="body" idx="1"/>
          </p:nvPr>
        </p:nvSpPr>
        <p:spPr/>
        <p:txBody>
          <a:bodyPr/>
          <a:lstStyle/>
          <a:p>
            <a:pPr>
              <a:buFont typeface="Arial" charset="0"/>
              <a:buNone/>
            </a:pPr>
            <a:r>
              <a:rPr lang="tr-TR" sz="2400" smtClean="0"/>
              <a:t>İstatistik verilerin eksikliğine karşın, kamu otoritesi ve</a:t>
            </a:r>
          </a:p>
          <a:p>
            <a:pPr>
              <a:buFont typeface="Arial" charset="0"/>
              <a:buNone/>
            </a:pPr>
            <a:r>
              <a:rPr lang="tr-TR" sz="2400" smtClean="0"/>
              <a:t>paydaşlar arasında yaptığımız araştırma sonuçlarına</a:t>
            </a:r>
          </a:p>
          <a:p>
            <a:pPr>
              <a:buFont typeface="Arial" charset="0"/>
              <a:buNone/>
            </a:pPr>
            <a:r>
              <a:rPr lang="tr-TR" sz="2400" smtClean="0"/>
              <a:t>göre yol güvenliğini olumsuz biçimde etkileyen çok</a:t>
            </a:r>
          </a:p>
          <a:p>
            <a:pPr>
              <a:buFont typeface="Arial" charset="0"/>
              <a:buNone/>
            </a:pPr>
            <a:r>
              <a:rPr lang="tr-TR" sz="2400" smtClean="0"/>
              <a:t>sayıda olgu ve etken arasında öne çıkanlar şunlar:</a:t>
            </a:r>
          </a:p>
          <a:p>
            <a:pPr lvl="1"/>
            <a:r>
              <a:rPr lang="tr-TR" sz="2400" smtClean="0"/>
              <a:t>Ehliyet eğitiminin yetersizliği,</a:t>
            </a:r>
          </a:p>
          <a:p>
            <a:pPr lvl="1"/>
            <a:r>
              <a:rPr lang="tr-TR" sz="2400" smtClean="0"/>
              <a:t>Etkin denetimin azlığı,</a:t>
            </a:r>
          </a:p>
          <a:p>
            <a:pPr lvl="1"/>
            <a:r>
              <a:rPr lang="tr-TR" sz="2400" smtClean="0"/>
              <a:t>Yol altyapısının bozukluğu,</a:t>
            </a:r>
          </a:p>
          <a:p>
            <a:pPr lvl="1"/>
            <a:r>
              <a:rPr lang="tr-TR" sz="2400" smtClean="0"/>
              <a:t>Sinyalizasyon eksikliği,</a:t>
            </a:r>
          </a:p>
          <a:p>
            <a:pPr lvl="1"/>
            <a:r>
              <a:rPr lang="tr-TR" sz="2400" smtClean="0"/>
              <a:t>Kamusal toplu taşımanın olmaması,</a:t>
            </a:r>
          </a:p>
          <a:p>
            <a:pPr lvl="1"/>
            <a:r>
              <a:rPr lang="tr-TR" sz="2400" smtClean="0"/>
              <a:t>Etkin ilkyardımın yetersizliği.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pPr algn="l"/>
            <a:r>
              <a:rPr lang="tr-TR" sz="4000" smtClean="0">
                <a:solidFill>
                  <a:srgbClr val="FA2A14"/>
                </a:solidFill>
              </a:rPr>
              <a:t>Başlıca Sürücü Hataları</a:t>
            </a:r>
            <a:br>
              <a:rPr lang="tr-TR" sz="4000" smtClean="0">
                <a:solidFill>
                  <a:srgbClr val="FA2A14"/>
                </a:solidFill>
              </a:rPr>
            </a:br>
            <a:endParaRPr lang="tr-TR" sz="4000" smtClean="0">
              <a:solidFill>
                <a:srgbClr val="FA2A14"/>
              </a:solidFill>
            </a:endParaRPr>
          </a:p>
        </p:txBody>
      </p:sp>
      <p:sp>
        <p:nvSpPr>
          <p:cNvPr id="17410" name="Rectangle 3"/>
          <p:cNvSpPr>
            <a:spLocks noGrp="1"/>
          </p:cNvSpPr>
          <p:nvPr>
            <p:ph type="body" idx="1"/>
          </p:nvPr>
        </p:nvSpPr>
        <p:spPr/>
        <p:txBody>
          <a:bodyPr/>
          <a:lstStyle/>
          <a:p>
            <a:pPr>
              <a:lnSpc>
                <a:spcPct val="90000"/>
              </a:lnSpc>
              <a:buFont typeface="Arial" charset="0"/>
              <a:buNone/>
            </a:pPr>
            <a:r>
              <a:rPr lang="tr-TR" sz="2800" smtClean="0"/>
              <a:t>Yine görüşme ve araştırmalarımıza göre,</a:t>
            </a:r>
          </a:p>
          <a:p>
            <a:pPr>
              <a:lnSpc>
                <a:spcPct val="90000"/>
              </a:lnSpc>
              <a:buFont typeface="Arial" charset="0"/>
              <a:buNone/>
            </a:pPr>
            <a:r>
              <a:rPr lang="tr-TR" sz="2800" smtClean="0"/>
              <a:t>kazalarda rol oynayan sürücü hatalarını şöyle:</a:t>
            </a:r>
          </a:p>
          <a:p>
            <a:pPr>
              <a:lnSpc>
                <a:spcPct val="90000"/>
              </a:lnSpc>
              <a:buFont typeface="Arial" charset="0"/>
              <a:buNone/>
            </a:pPr>
            <a:endParaRPr lang="tr-TR" sz="2800" smtClean="0"/>
          </a:p>
          <a:p>
            <a:pPr>
              <a:lnSpc>
                <a:spcPct val="90000"/>
              </a:lnSpc>
            </a:pPr>
            <a:r>
              <a:rPr lang="tr-TR" sz="2800" smtClean="0"/>
              <a:t> Ehliyet eğitiminin yetersizliği,</a:t>
            </a:r>
          </a:p>
          <a:p>
            <a:pPr>
              <a:lnSpc>
                <a:spcPct val="90000"/>
              </a:lnSpc>
            </a:pPr>
            <a:r>
              <a:rPr lang="tr-TR" sz="2800" smtClean="0"/>
              <a:t> Etkin denetimin azlığı,</a:t>
            </a:r>
          </a:p>
          <a:p>
            <a:pPr>
              <a:lnSpc>
                <a:spcPct val="90000"/>
              </a:lnSpc>
            </a:pPr>
            <a:r>
              <a:rPr lang="tr-TR" sz="2800" smtClean="0"/>
              <a:t> Yol altyapısının bozukluğu,</a:t>
            </a:r>
          </a:p>
          <a:p>
            <a:pPr>
              <a:lnSpc>
                <a:spcPct val="90000"/>
              </a:lnSpc>
            </a:pPr>
            <a:r>
              <a:rPr lang="tr-TR" sz="2800" smtClean="0"/>
              <a:t> Sinyalizasyon eksikliği,</a:t>
            </a:r>
          </a:p>
          <a:p>
            <a:pPr>
              <a:lnSpc>
                <a:spcPct val="90000"/>
              </a:lnSpc>
            </a:pPr>
            <a:r>
              <a:rPr lang="tr-TR" sz="2800" smtClean="0"/>
              <a:t> Kamusal toplu taşımanın olmaması,</a:t>
            </a:r>
          </a:p>
          <a:p>
            <a:pPr>
              <a:lnSpc>
                <a:spcPct val="90000"/>
              </a:lnSpc>
            </a:pPr>
            <a:r>
              <a:rPr lang="tr-TR" sz="2800" smtClean="0"/>
              <a:t> Etkin ilkyardımın yetersizliği</a:t>
            </a:r>
          </a:p>
          <a:p>
            <a:pPr>
              <a:lnSpc>
                <a:spcPct val="90000"/>
              </a:lnSpc>
            </a:pPr>
            <a:endParaRPr lang="tr-TR" sz="28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pPr algn="l"/>
            <a:r>
              <a:rPr lang="tr-TR" sz="3200" smtClean="0">
                <a:solidFill>
                  <a:srgbClr val="FA2A14"/>
                </a:solidFill>
              </a:rPr>
              <a:t>Çözüme Yardımcı Toplumsal Özellikler</a:t>
            </a:r>
            <a:br>
              <a:rPr lang="tr-TR" sz="3200" smtClean="0">
                <a:solidFill>
                  <a:srgbClr val="FA2A14"/>
                </a:solidFill>
              </a:rPr>
            </a:br>
            <a:endParaRPr lang="tr-TR" sz="3200" smtClean="0">
              <a:solidFill>
                <a:srgbClr val="FA2A14"/>
              </a:solidFill>
            </a:endParaRPr>
          </a:p>
        </p:txBody>
      </p:sp>
      <p:sp>
        <p:nvSpPr>
          <p:cNvPr id="18434" name="Rectangle 3"/>
          <p:cNvSpPr>
            <a:spLocks noGrp="1"/>
          </p:cNvSpPr>
          <p:nvPr>
            <p:ph type="body" idx="1"/>
          </p:nvPr>
        </p:nvSpPr>
        <p:spPr/>
        <p:txBody>
          <a:bodyPr/>
          <a:lstStyle/>
          <a:p>
            <a:pPr>
              <a:lnSpc>
                <a:spcPct val="80000"/>
              </a:lnSpc>
              <a:buFont typeface="Arial" charset="0"/>
              <a:buNone/>
            </a:pPr>
            <a:r>
              <a:rPr lang="tr-TR" sz="2400" smtClean="0"/>
              <a:t>• </a:t>
            </a:r>
            <a:r>
              <a:rPr lang="tr-TR" sz="2400" b="1" smtClean="0"/>
              <a:t>Sorunları için örgütlenebilen duyarlı bir toplum</a:t>
            </a:r>
            <a:r>
              <a:rPr lang="tr-TR" sz="2400" smtClean="0"/>
              <a:t>:</a:t>
            </a:r>
          </a:p>
          <a:p>
            <a:pPr lvl="1">
              <a:lnSpc>
                <a:spcPct val="80000"/>
              </a:lnSpc>
            </a:pPr>
            <a:r>
              <a:rPr lang="tr-TR" sz="2000" smtClean="0"/>
              <a:t>Sivil toplum örgütlenmesinin yaygınlığı ile medya mecralarının sayısal</a:t>
            </a:r>
          </a:p>
          <a:p>
            <a:pPr lvl="1">
              <a:lnSpc>
                <a:spcPct val="80000"/>
              </a:lnSpc>
            </a:pPr>
            <a:r>
              <a:rPr lang="tr-TR" sz="2000" smtClean="0"/>
              <a:t>çokluğu dikkat çekici düzeyde.</a:t>
            </a:r>
          </a:p>
          <a:p>
            <a:pPr lvl="1">
              <a:lnSpc>
                <a:spcPct val="80000"/>
              </a:lnSpc>
            </a:pPr>
            <a:r>
              <a:rPr lang="tr-TR" sz="2000" smtClean="0"/>
              <a:t>Toplumsal sorunlara duyarlılık ve bu sorunlar çevresinde örgütlenme</a:t>
            </a:r>
          </a:p>
          <a:p>
            <a:pPr lvl="1">
              <a:lnSpc>
                <a:spcPct val="80000"/>
              </a:lnSpc>
            </a:pPr>
            <a:r>
              <a:rPr lang="tr-TR" sz="2000" smtClean="0"/>
              <a:t>alışkanlığı da yüksek.</a:t>
            </a:r>
          </a:p>
          <a:p>
            <a:pPr lvl="1">
              <a:lnSpc>
                <a:spcPct val="80000"/>
              </a:lnSpc>
            </a:pPr>
            <a:r>
              <a:rPr lang="tr-TR" sz="2000" smtClean="0"/>
              <a:t>Kampanyamıza gönüllülük temelinde katkı yapacaklarını belirten çok</a:t>
            </a:r>
          </a:p>
          <a:p>
            <a:pPr lvl="1">
              <a:lnSpc>
                <a:spcPct val="80000"/>
              </a:lnSpc>
            </a:pPr>
            <a:r>
              <a:rPr lang="tr-TR" sz="2000" smtClean="0"/>
              <a:t>sayıda kişi ve organizasyonun varlığı da bununla bağlantılı bir sonuç.</a:t>
            </a:r>
          </a:p>
          <a:p>
            <a:pPr>
              <a:lnSpc>
                <a:spcPct val="80000"/>
              </a:lnSpc>
              <a:buFont typeface="Arial" charset="0"/>
              <a:buNone/>
            </a:pPr>
            <a:endParaRPr lang="tr-TR" sz="2400" smtClean="0"/>
          </a:p>
          <a:p>
            <a:pPr>
              <a:lnSpc>
                <a:spcPct val="80000"/>
              </a:lnSpc>
              <a:buFont typeface="Arial" charset="0"/>
              <a:buNone/>
            </a:pPr>
            <a:r>
              <a:rPr lang="tr-TR" sz="2400" smtClean="0"/>
              <a:t>• </a:t>
            </a:r>
            <a:r>
              <a:rPr lang="tr-TR" sz="2400" b="1" smtClean="0"/>
              <a:t>Küçük, karşılıklı etkileşim düzeyi yüksek ve eğitimli bir toplum</a:t>
            </a:r>
            <a:r>
              <a:rPr lang="tr-TR" sz="2400" smtClean="0"/>
              <a:t>:</a:t>
            </a:r>
          </a:p>
          <a:p>
            <a:pPr lvl="1">
              <a:lnSpc>
                <a:spcPct val="80000"/>
              </a:lnSpc>
            </a:pPr>
            <a:r>
              <a:rPr lang="tr-TR" sz="2000" smtClean="0"/>
              <a:t>Toplumunda hemen hemen herkes birbirini tanıyor,</a:t>
            </a:r>
          </a:p>
          <a:p>
            <a:pPr lvl="1">
              <a:lnSpc>
                <a:spcPct val="80000"/>
              </a:lnSpc>
            </a:pPr>
            <a:r>
              <a:rPr lang="tr-TR" sz="2000" smtClean="0"/>
              <a:t>biliyor. Eğitimli ve başkalarının yargılarına değer veren bir toplumsal</a:t>
            </a:r>
          </a:p>
          <a:p>
            <a:pPr lvl="1">
              <a:lnSpc>
                <a:spcPct val="80000"/>
              </a:lnSpc>
            </a:pPr>
            <a:r>
              <a:rPr lang="tr-TR" sz="2000" smtClean="0"/>
              <a:t>yapı var. </a:t>
            </a:r>
          </a:p>
          <a:p>
            <a:pPr lvl="1">
              <a:lnSpc>
                <a:spcPct val="80000"/>
              </a:lnSpc>
            </a:pPr>
            <a:r>
              <a:rPr lang="tr-TR" sz="2000" smtClean="0"/>
              <a:t>İnternet ve sosyal medya kullanımı yaygın...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pPr algn="l"/>
            <a:r>
              <a:rPr lang="tr-TR" sz="3200" b="1" smtClean="0">
                <a:solidFill>
                  <a:srgbClr val="FA2A14"/>
                </a:solidFill>
              </a:rPr>
              <a:t>Soruna İlişkin Başlıca Çıkarımlar -I-</a:t>
            </a:r>
            <a:br>
              <a:rPr lang="tr-TR" sz="3200" b="1" smtClean="0">
                <a:solidFill>
                  <a:srgbClr val="FA2A14"/>
                </a:solidFill>
              </a:rPr>
            </a:br>
            <a:endParaRPr lang="tr-TR" sz="3200" b="1" smtClean="0">
              <a:solidFill>
                <a:srgbClr val="FA2A14"/>
              </a:solidFill>
            </a:endParaRPr>
          </a:p>
        </p:txBody>
      </p:sp>
      <p:sp>
        <p:nvSpPr>
          <p:cNvPr id="19458" name="Rectangle 3"/>
          <p:cNvSpPr>
            <a:spLocks noGrp="1"/>
          </p:cNvSpPr>
          <p:nvPr>
            <p:ph type="body" idx="1"/>
          </p:nvPr>
        </p:nvSpPr>
        <p:spPr/>
        <p:txBody>
          <a:bodyPr/>
          <a:lstStyle/>
          <a:p>
            <a:pPr>
              <a:buFont typeface="Arial" charset="0"/>
              <a:buNone/>
            </a:pPr>
            <a:r>
              <a:rPr lang="tr-TR" sz="2800" b="1" smtClean="0"/>
              <a:t>1. Sürücülük Eğitimi Yetersiz</a:t>
            </a:r>
          </a:p>
          <a:p>
            <a:pPr lvl="1"/>
            <a:r>
              <a:rPr lang="tr-TR" sz="2400" smtClean="0"/>
              <a:t>Sürücü eğitiminin yetersizliği en ciddi sorunlardan biri.</a:t>
            </a:r>
          </a:p>
          <a:p>
            <a:pPr lvl="1"/>
            <a:r>
              <a:rPr lang="tr-TR" sz="2400" smtClean="0"/>
              <a:t>Sürücü adayları bu yetersizliği bilinen / kabul edilen eğitim ve sınavın ardından kolayca ehliyet alabiliyor.</a:t>
            </a:r>
          </a:p>
          <a:p>
            <a:pPr>
              <a:buFont typeface="Arial" charset="0"/>
              <a:buNone/>
            </a:pPr>
            <a:r>
              <a:rPr lang="tr-TR" sz="2800" b="1" smtClean="0"/>
              <a:t>2. Eğitimcilerin Eğitimi Öncelikli Sorun</a:t>
            </a:r>
            <a:r>
              <a:rPr lang="tr-TR" sz="2800" smtClean="0"/>
              <a:t>:</a:t>
            </a:r>
          </a:p>
          <a:p>
            <a:pPr lvl="1"/>
            <a:r>
              <a:rPr lang="tr-TR" sz="2400" smtClean="0"/>
              <a:t> Sürücü kurslarının eğitmenlerinin önemli bir bölümü, sürücü adaylarına yeterli bilgi sunamıyor.</a:t>
            </a:r>
          </a:p>
          <a:p>
            <a:pPr lvl="1"/>
            <a:r>
              <a:rPr lang="tr-TR" sz="2400" smtClean="0"/>
              <a:t>İletişim ve eğitim çalışmalarında öncelikli hedef gruplar içinde yer almaları gerekiyor.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pPr algn="l"/>
            <a:r>
              <a:rPr lang="tr-TR" sz="3200" b="1" smtClean="0">
                <a:solidFill>
                  <a:srgbClr val="FA2A14"/>
                </a:solidFill>
              </a:rPr>
              <a:t>Soruna İlişkin Başlıca Çıkarımlar -II-</a:t>
            </a:r>
          </a:p>
        </p:txBody>
      </p:sp>
      <p:sp>
        <p:nvSpPr>
          <p:cNvPr id="20482" name="Rectangle 3"/>
          <p:cNvSpPr>
            <a:spLocks noGrp="1"/>
          </p:cNvSpPr>
          <p:nvPr>
            <p:ph type="body" idx="1"/>
          </p:nvPr>
        </p:nvSpPr>
        <p:spPr/>
        <p:txBody>
          <a:bodyPr/>
          <a:lstStyle/>
          <a:p>
            <a:pPr>
              <a:lnSpc>
                <a:spcPct val="90000"/>
              </a:lnSpc>
            </a:pPr>
            <a:endParaRPr lang="tr-TR" sz="2800" smtClean="0"/>
          </a:p>
          <a:p>
            <a:pPr>
              <a:lnSpc>
                <a:spcPct val="90000"/>
              </a:lnSpc>
              <a:buFont typeface="Arial" charset="0"/>
              <a:buNone/>
            </a:pPr>
            <a:r>
              <a:rPr lang="tr-TR" sz="2800" b="1" smtClean="0"/>
              <a:t>3. Genç Sürücüler En Yüksek Risk Grubu</a:t>
            </a:r>
          </a:p>
          <a:p>
            <a:pPr lvl="1">
              <a:lnSpc>
                <a:spcPct val="90000"/>
              </a:lnSpc>
            </a:pPr>
            <a:r>
              <a:rPr lang="tr-TR" sz="2400" smtClean="0"/>
              <a:t>Kazalarda özellikle genç sürücüler en yüksek risk grubu olarak öne çıkıyor. (Emniyet Müdürlüğü’nün verdiği bilgi ve medya taramalarına göre.)</a:t>
            </a:r>
          </a:p>
          <a:p>
            <a:pPr lvl="1">
              <a:lnSpc>
                <a:spcPct val="90000"/>
              </a:lnSpc>
            </a:pPr>
            <a:r>
              <a:rPr lang="tr-TR" sz="2400" smtClean="0"/>
              <a:t>Bunda sürücü adaylarına yönelik eğitimin yetersizliğinin büyük payı olduğu vurgulanıyor.</a:t>
            </a:r>
          </a:p>
          <a:p>
            <a:pPr>
              <a:lnSpc>
                <a:spcPct val="90000"/>
              </a:lnSpc>
              <a:buFont typeface="Arial" charset="0"/>
              <a:buNone/>
            </a:pPr>
            <a:r>
              <a:rPr lang="tr-TR" sz="2800" b="1" smtClean="0"/>
              <a:t>4. Ticari Taşıt Sürücüleri ise bir diğer öncelikli grup.</a:t>
            </a:r>
          </a:p>
          <a:p>
            <a:pPr lvl="1">
              <a:lnSpc>
                <a:spcPct val="90000"/>
              </a:lnSpc>
            </a:pPr>
            <a:r>
              <a:rPr lang="tr-TR" sz="2400" smtClean="0"/>
              <a:t>Trafikte en çok yer alan grup. Paydaşların büyük bölümü ve meslek örgütleri de ticari taşıt sürücüleriningereksinimi olduğunu düşünüyor.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pPr algn="l"/>
            <a:r>
              <a:rPr lang="tr-TR" sz="3200" b="1" smtClean="0">
                <a:solidFill>
                  <a:srgbClr val="FA2A14"/>
                </a:solidFill>
              </a:rPr>
              <a:t>Soruna İlişkin Başlıca Çıkarımlar -III-</a:t>
            </a:r>
            <a:br>
              <a:rPr lang="tr-TR" sz="3200" b="1" smtClean="0">
                <a:solidFill>
                  <a:srgbClr val="FA2A14"/>
                </a:solidFill>
              </a:rPr>
            </a:br>
            <a:endParaRPr lang="tr-TR" sz="3200" b="1" smtClean="0">
              <a:solidFill>
                <a:srgbClr val="FA2A14"/>
              </a:solidFill>
            </a:endParaRPr>
          </a:p>
        </p:txBody>
      </p:sp>
      <p:sp>
        <p:nvSpPr>
          <p:cNvPr id="21506" name="Rectangle 3"/>
          <p:cNvSpPr>
            <a:spLocks noGrp="1"/>
          </p:cNvSpPr>
          <p:nvPr>
            <p:ph type="body" idx="1"/>
          </p:nvPr>
        </p:nvSpPr>
        <p:spPr/>
        <p:txBody>
          <a:bodyPr/>
          <a:lstStyle/>
          <a:p>
            <a:pPr>
              <a:lnSpc>
                <a:spcPct val="80000"/>
              </a:lnSpc>
              <a:buFont typeface="Arial" charset="0"/>
              <a:buNone/>
            </a:pPr>
            <a:r>
              <a:rPr lang="tr-TR" sz="2000" b="1" smtClean="0"/>
              <a:t>5. Paydaşlara göre “Yol Güvensizliği = Saygı Eksikliği”</a:t>
            </a:r>
          </a:p>
          <a:p>
            <a:pPr>
              <a:lnSpc>
                <a:spcPct val="80000"/>
              </a:lnSpc>
              <a:buFont typeface="Arial" charset="0"/>
              <a:buNone/>
            </a:pPr>
            <a:r>
              <a:rPr lang="tr-TR" sz="2000" smtClean="0"/>
              <a:t>• Kick off meeting’e katılan paydaşlar sorun tanımlamasında ilksırayı “saygısızlık” olgusuna veriyor</a:t>
            </a:r>
          </a:p>
          <a:p>
            <a:pPr>
              <a:lnSpc>
                <a:spcPct val="80000"/>
              </a:lnSpc>
              <a:buFont typeface="Arial" charset="0"/>
              <a:buNone/>
            </a:pPr>
            <a:r>
              <a:rPr lang="tr-TR" sz="2000" smtClean="0"/>
              <a:t>• Bu olgu ilk bakışta toplumun görece yüksek eğitim düzeyi ve duyarlılığıyla bir çelişki yaratıyor gibi görünüyor.</a:t>
            </a:r>
          </a:p>
          <a:p>
            <a:pPr>
              <a:lnSpc>
                <a:spcPct val="80000"/>
              </a:lnSpc>
              <a:buFont typeface="Arial" charset="0"/>
              <a:buNone/>
            </a:pPr>
            <a:endParaRPr lang="tr-TR" sz="2000" smtClean="0"/>
          </a:p>
          <a:p>
            <a:pPr>
              <a:lnSpc>
                <a:spcPct val="80000"/>
              </a:lnSpc>
              <a:buFont typeface="Arial" charset="0"/>
              <a:buNone/>
            </a:pPr>
            <a:endParaRPr lang="tr-TR" sz="2000" smtClean="0"/>
          </a:p>
          <a:p>
            <a:pPr>
              <a:lnSpc>
                <a:spcPct val="80000"/>
              </a:lnSpc>
              <a:buFont typeface="Arial" charset="0"/>
              <a:buNone/>
            </a:pPr>
            <a:r>
              <a:rPr lang="tr-TR" sz="2000" b="1" smtClean="0"/>
              <a:t>6. Farkındalık ve Eğitim Eksikliği</a:t>
            </a:r>
          </a:p>
          <a:p>
            <a:pPr>
              <a:lnSpc>
                <a:spcPct val="80000"/>
              </a:lnSpc>
              <a:buFont typeface="Arial" charset="0"/>
              <a:buNone/>
            </a:pPr>
            <a:r>
              <a:rPr lang="tr-TR" sz="2000" smtClean="0"/>
              <a:t>• Saygısızlık saptaması asıl olarak yol güvenliğinin genel toplum</a:t>
            </a:r>
          </a:p>
          <a:p>
            <a:pPr>
              <a:lnSpc>
                <a:spcPct val="80000"/>
              </a:lnSpc>
              <a:buFont typeface="Arial" charset="0"/>
              <a:buNone/>
            </a:pPr>
            <a:r>
              <a:rPr lang="tr-TR" sz="2000" smtClean="0"/>
              <a:t>tarafından bir toplumsal (ilişki) sorunu olarak henüz</a:t>
            </a:r>
          </a:p>
          <a:p>
            <a:pPr>
              <a:lnSpc>
                <a:spcPct val="80000"/>
              </a:lnSpc>
              <a:buFont typeface="Arial" charset="0"/>
              <a:buNone/>
            </a:pPr>
            <a:r>
              <a:rPr lang="tr-TR" sz="2000" smtClean="0"/>
              <a:t>problematize edilmediğine, bir saygı ve angajman alanı olarak</a:t>
            </a:r>
          </a:p>
          <a:p>
            <a:pPr>
              <a:lnSpc>
                <a:spcPct val="80000"/>
              </a:lnSpc>
              <a:buFont typeface="Arial" charset="0"/>
              <a:buNone/>
            </a:pPr>
            <a:r>
              <a:rPr lang="tr-TR" sz="2000" smtClean="0"/>
              <a:t>görülmediğini ;</a:t>
            </a:r>
          </a:p>
          <a:p>
            <a:pPr>
              <a:lnSpc>
                <a:spcPct val="80000"/>
              </a:lnSpc>
              <a:buFont typeface="Arial" charset="0"/>
              <a:buNone/>
            </a:pPr>
            <a:r>
              <a:rPr lang="tr-TR" sz="2000" smtClean="0"/>
              <a:t>• bu alanda gerekli duyarlık ve farkındalığın oluşmadığına işaret ediyor.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p:txBody>
          <a:bodyPr/>
          <a:lstStyle/>
          <a:p>
            <a:pPr eaLnBrk="1" hangingPunct="1"/>
            <a:r>
              <a:rPr lang="tr-TR" sz="3200" b="1" smtClean="0"/>
              <a:t> SWOT Analiz</a:t>
            </a:r>
            <a:endParaRPr lang="fr-FR" sz="3200" b="1" smtClean="0"/>
          </a:p>
        </p:txBody>
      </p:sp>
      <p:graphicFrame>
        <p:nvGraphicFramePr>
          <p:cNvPr id="24591" name="Group 15"/>
          <p:cNvGraphicFramePr>
            <a:graphicFrameLocks noGrp="1"/>
          </p:cNvGraphicFramePr>
          <p:nvPr>
            <p:ph type="body" idx="4294967295"/>
          </p:nvPr>
        </p:nvGraphicFramePr>
        <p:xfrm>
          <a:off x="457200" y="1495425"/>
          <a:ext cx="8229600" cy="5200650"/>
        </p:xfrm>
        <a:graphic>
          <a:graphicData uri="http://schemas.openxmlformats.org/drawingml/2006/table">
            <a:tbl>
              <a:tblPr/>
              <a:tblGrid>
                <a:gridCol w="4114800"/>
                <a:gridCol w="4114800"/>
              </a:tblGrid>
              <a:tr h="2270125">
                <a:tc>
                  <a:txBody>
                    <a:bodyPr/>
                    <a:lstStyle/>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r>
                        <a:rPr kumimoji="0" lang="tr-TR" sz="1800" b="1" i="0" u="none" strike="noStrike" cap="none" normalizeH="0" baseline="0" smtClean="0">
                          <a:ln>
                            <a:noFill/>
                          </a:ln>
                          <a:solidFill>
                            <a:schemeClr val="bg1"/>
                          </a:solidFill>
                          <a:effectLst/>
                          <a:latin typeface="Calibri" pitchFamily="34" charset="0"/>
                          <a:cs typeface="Arial" charset="0"/>
                        </a:rPr>
                        <a:t>GÜÇLÜ YÖNLER</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r>
                        <a:rPr kumimoji="0" lang="tr-TR" sz="1800" b="1" i="0" u="none" strike="noStrike" cap="none" normalizeH="0" baseline="0" smtClean="0">
                          <a:ln>
                            <a:noFill/>
                          </a:ln>
                          <a:solidFill>
                            <a:schemeClr val="bg1"/>
                          </a:solidFill>
                          <a:effectLst/>
                          <a:latin typeface="Calibri" pitchFamily="34" charset="0"/>
                          <a:cs typeface="Arial" charset="0"/>
                        </a:rPr>
                        <a:t> </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chemeClr val="bg1"/>
                          </a:solidFill>
                          <a:effectLst/>
                          <a:latin typeface="Calibri" pitchFamily="34" charset="0"/>
                          <a:cs typeface="Arial" charset="0"/>
                        </a:rPr>
                        <a:t> Projenin ilk döneminde paydaşlar ve gönüllü kuruluşlarla  ilişkilerde yaratılan işbirliği iradesi  ve farkındalık.</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chemeClr val="bg1"/>
                          </a:solidFill>
                          <a:effectLst/>
                          <a:latin typeface="Calibri" pitchFamily="34" charset="0"/>
                          <a:cs typeface="Arial" charset="0"/>
                        </a:rPr>
                        <a:t> Potansiyel gönüllü sayısının yüksekliği.   </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99CC"/>
                    </a:solidFill>
                  </a:tcPr>
                </a:tc>
                <a:tc>
                  <a:txBody>
                    <a:bodyPr/>
                    <a:lstStyle/>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r>
                        <a:rPr kumimoji="0" lang="tr-TR" sz="1800" b="1" i="0" u="none" strike="noStrike" cap="none" normalizeH="0" baseline="0" smtClean="0">
                          <a:ln>
                            <a:noFill/>
                          </a:ln>
                          <a:solidFill>
                            <a:schemeClr val="bg1"/>
                          </a:solidFill>
                          <a:effectLst/>
                          <a:latin typeface="Calibri" pitchFamily="34" charset="0"/>
                          <a:cs typeface="Arial" charset="0"/>
                        </a:rPr>
                        <a:t>ZAYIFLIKLAR</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endParaRPr kumimoji="0" lang="tr-TR" sz="1800" b="1" i="0" u="none" strike="noStrike" cap="none" normalizeH="0" baseline="0" smtClean="0">
                        <a:ln>
                          <a:noFill/>
                        </a:ln>
                        <a:solidFill>
                          <a:schemeClr val="bg1"/>
                        </a:solidFill>
                        <a:effectLst/>
                        <a:latin typeface="Calibri" pitchFamily="34" charset="0"/>
                        <a:cs typeface="Arial" charset="0"/>
                      </a:endParaRP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chemeClr val="bg1"/>
                          </a:solidFill>
                          <a:effectLst/>
                          <a:latin typeface="Calibri" pitchFamily="34" charset="0"/>
                          <a:cs typeface="Arial" charset="0"/>
                        </a:rPr>
                        <a:t> Genel kamuoyunda farkındalık ve duyarlık  yetersizliği.</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chemeClr val="bg1"/>
                          </a:solidFill>
                          <a:effectLst/>
                          <a:latin typeface="Calibri" pitchFamily="34" charset="0"/>
                          <a:cs typeface="Arial" charset="0"/>
                        </a:rPr>
                        <a:t> Eğitimcilerin eğitiminin yetersizliği.</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chemeClr val="bg1"/>
                          </a:solidFill>
                          <a:effectLst/>
                          <a:latin typeface="Calibri" pitchFamily="34" charset="0"/>
                          <a:cs typeface="Arial" charset="0"/>
                        </a:rPr>
                        <a:t>Denetimde görece yetersizlikler</a:t>
                      </a:r>
                      <a:r>
                        <a:rPr kumimoji="0" lang="tr-TR" sz="1800" b="0" i="0" u="none" strike="noStrike" cap="none" normalizeH="0" baseline="0" smtClean="0">
                          <a:ln>
                            <a:noFill/>
                          </a:ln>
                          <a:solidFill>
                            <a:schemeClr val="bg1"/>
                          </a:solidFill>
                          <a:effectLst/>
                          <a:latin typeface="Arial" charset="0"/>
                          <a:cs typeface="Arial" charset="0"/>
                        </a:rPr>
                        <a:t>.</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chemeClr val="bg1"/>
                          </a:solidFill>
                          <a:effectLst/>
                          <a:latin typeface="Arial" charset="0"/>
                          <a:cs typeface="Arial" charset="0"/>
                        </a:rPr>
                        <a:t>Saygısızlık.</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endParaRPr kumimoji="0" lang="tr-TR" sz="1800" b="0" i="0" u="none" strike="noStrike" cap="none" normalizeH="0" baseline="0" smtClean="0">
                        <a:ln>
                          <a:noFill/>
                        </a:ln>
                        <a:solidFill>
                          <a:schemeClr val="bg1"/>
                        </a:solidFill>
                        <a:effectLst/>
                        <a:latin typeface="Calibri" pitchFamily="34" charset="0"/>
                        <a:cs typeface="Arial" charset="0"/>
                      </a:endParaRP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endParaRPr kumimoji="0" lang="tr-TR" sz="1800" b="0" i="0" u="none" strike="noStrike" cap="none" normalizeH="0" baseline="0" smtClean="0">
                        <a:ln>
                          <a:noFill/>
                        </a:ln>
                        <a:solidFill>
                          <a:schemeClr val="bg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51515"/>
                    </a:solidFill>
                  </a:tcPr>
                </a:tc>
              </a:tr>
              <a:tr h="2255838">
                <a:tc>
                  <a:txBody>
                    <a:bodyPr/>
                    <a:lstStyle/>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r>
                        <a:rPr kumimoji="0" lang="tr-TR" sz="1800" b="1" i="0" u="none" strike="noStrike" cap="none" normalizeH="0" baseline="0" smtClean="0">
                          <a:ln>
                            <a:noFill/>
                          </a:ln>
                          <a:solidFill>
                            <a:srgbClr val="F2F2F2"/>
                          </a:solidFill>
                          <a:effectLst/>
                          <a:latin typeface="Calibri" pitchFamily="34" charset="0"/>
                          <a:cs typeface="Arial" charset="0"/>
                        </a:rPr>
                        <a:t>FIRSATLAR</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endParaRPr kumimoji="0" lang="tr-TR" sz="1800" b="1" i="0" u="none" strike="noStrike" cap="none" normalizeH="0" baseline="0" smtClean="0">
                        <a:ln>
                          <a:noFill/>
                        </a:ln>
                        <a:solidFill>
                          <a:srgbClr val="F2F2F2"/>
                        </a:solidFill>
                        <a:effectLst/>
                        <a:latin typeface="Calibri" pitchFamily="34" charset="0"/>
                        <a:cs typeface="Arial" charset="0"/>
                      </a:endParaRP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rgbClr val="F2F2F2"/>
                          </a:solidFill>
                          <a:effectLst/>
                          <a:latin typeface="Calibri" pitchFamily="34" charset="0"/>
                          <a:cs typeface="Arial" charset="0"/>
                        </a:rPr>
                        <a:t> Kuzey Kıbrıs’ın genel olarak küçük,  örgütlü ve duyarlı bir topluluk olması.</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rgbClr val="F2F2F2"/>
                          </a:solidFill>
                          <a:effectLst/>
                          <a:latin typeface="Calibri" pitchFamily="34" charset="0"/>
                          <a:cs typeface="Arial" charset="0"/>
                        </a:rPr>
                        <a:t>İnternet kullanımı yaygın.</a:t>
                      </a:r>
                      <a:endParaRPr kumimoji="0" lang="tr-TR" sz="1800" b="0" i="0" u="none" strike="noStrike" cap="none" normalizeH="0" baseline="0" smtClean="0">
                        <a:ln>
                          <a:noFill/>
                        </a:ln>
                        <a:solidFill>
                          <a:srgbClr val="F2F2F2"/>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rgbClr val="F2F2F2"/>
                          </a:solidFill>
                          <a:effectLst/>
                          <a:latin typeface="Arial" charset="0"/>
                          <a:cs typeface="Arial" charset="0"/>
                        </a:rPr>
                        <a:t>Etkin AB projelerinin yürürlükte olması.</a:t>
                      </a: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007600"/>
                    </a:solidFill>
                  </a:tcPr>
                </a:tc>
                <a:tc>
                  <a:txBody>
                    <a:bodyPr/>
                    <a:lstStyle/>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r>
                        <a:rPr kumimoji="0" lang="tr-TR" sz="1800" b="1" i="0" u="none" strike="noStrike" cap="none" normalizeH="0" baseline="0" smtClean="0">
                          <a:ln>
                            <a:noFill/>
                          </a:ln>
                          <a:solidFill>
                            <a:srgbClr val="FFFFFF"/>
                          </a:solidFill>
                          <a:effectLst/>
                          <a:latin typeface="Calibri" pitchFamily="34" charset="0"/>
                          <a:cs typeface="Arial" charset="0"/>
                        </a:rPr>
                        <a:t>TEHDİTLER</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None/>
                        <a:tabLst/>
                      </a:pPr>
                      <a:endParaRPr kumimoji="0" lang="tr-TR" sz="1800" b="1" i="0" u="none" strike="noStrike" cap="none" normalizeH="0" baseline="0" smtClean="0">
                        <a:ln>
                          <a:noFill/>
                        </a:ln>
                        <a:solidFill>
                          <a:srgbClr val="FFFFFF"/>
                        </a:solidFill>
                        <a:effectLst/>
                        <a:latin typeface="Calibri" pitchFamily="34" charset="0"/>
                        <a:cs typeface="Arial" charset="0"/>
                      </a:endParaRP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rgbClr val="FFFFFF"/>
                          </a:solidFill>
                          <a:effectLst/>
                          <a:latin typeface="Calibri" pitchFamily="34" charset="0"/>
                          <a:cs typeface="Arial" charset="0"/>
                        </a:rPr>
                        <a:t> Etkin denetimin ve ölçümün yetersizliği.</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rgbClr val="FFFFFF"/>
                          </a:solidFill>
                          <a:effectLst/>
                          <a:latin typeface="Calibri" pitchFamily="34" charset="0"/>
                          <a:cs typeface="Arial" charset="0"/>
                        </a:rPr>
                        <a:t> Boşvermişlik.</a:t>
                      </a:r>
                    </a:p>
                    <a:p>
                      <a:pPr marL="0" marR="0" lvl="0" indent="0" algn="l" defTabSz="914400" rtl="0" eaLnBrk="1" fontAlgn="base" latinLnBrk="0" hangingPunct="1">
                        <a:lnSpc>
                          <a:spcPct val="100000"/>
                        </a:lnSpc>
                        <a:spcBef>
                          <a:spcPct val="20000"/>
                        </a:spcBef>
                        <a:spcAft>
                          <a:spcPct val="0"/>
                        </a:spcAft>
                        <a:buClr>
                          <a:srgbClr val="FFFFFF"/>
                        </a:buClr>
                        <a:buSzTx/>
                        <a:buFont typeface="Arial" charset="0"/>
                        <a:buChar char="•"/>
                        <a:tabLst/>
                      </a:pPr>
                      <a:r>
                        <a:rPr kumimoji="0" lang="tr-TR" sz="1800" b="0" i="0" u="none" strike="noStrike" cap="none" normalizeH="0" baseline="0" smtClean="0">
                          <a:ln>
                            <a:noFill/>
                          </a:ln>
                          <a:solidFill>
                            <a:srgbClr val="FFFFFF"/>
                          </a:solidFill>
                          <a:effectLst/>
                          <a:latin typeface="Calibri" pitchFamily="34" charset="0"/>
                          <a:cs typeface="Arial" charset="0"/>
                        </a:rPr>
                        <a:t> Kalıcılaşmaya yüz tutmuş grup davranışları.</a:t>
                      </a:r>
                      <a:endParaRPr kumimoji="0" lang="tr-TR" sz="1800" b="0" i="0" u="none" strike="noStrike" cap="none" normalizeH="0" baseline="0" smtClean="0">
                        <a:ln>
                          <a:noFill/>
                        </a:ln>
                        <a:solidFill>
                          <a:srgbClr val="FFFFFF"/>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CC6600"/>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872</TotalTime>
  <Words>1487</Words>
  <Application>Microsoft Office PowerPoint</Application>
  <PresentationFormat>On-screen Show (4:3)</PresentationFormat>
  <Paragraphs>246</Paragraphs>
  <Slides>24</Slides>
  <Notes>7</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24</vt:i4>
      </vt:variant>
    </vt:vector>
  </HeadingPairs>
  <TitlesOfParts>
    <vt:vector size="29" baseType="lpstr">
      <vt:lpstr>Arial</vt:lpstr>
      <vt:lpstr>Calibri</vt:lpstr>
      <vt:lpstr>Verdana</vt:lpstr>
      <vt:lpstr>Tahoma</vt:lpstr>
      <vt:lpstr>Ofis Teması</vt:lpstr>
      <vt:lpstr> KÖŞE YAZARLARIYLA TOPLANTI       Lefkoşa, 21 Ekim 2010       </vt:lpstr>
      <vt:lpstr>Mevcut Durum</vt:lpstr>
      <vt:lpstr>Yol Güvensizliğini Oluşturan Unsurlar </vt:lpstr>
      <vt:lpstr>Başlıca Sürücü Hataları </vt:lpstr>
      <vt:lpstr>Çözüme Yardımcı Toplumsal Özellikler </vt:lpstr>
      <vt:lpstr>Soruna İlişkin Başlıca Çıkarımlar -I- </vt:lpstr>
      <vt:lpstr>Soruna İlişkin Başlıca Çıkarımlar -II-</vt:lpstr>
      <vt:lpstr>Soruna İlişkin Başlıca Çıkarımlar -III- </vt:lpstr>
      <vt:lpstr> SWOT Analiz</vt:lpstr>
      <vt:lpstr>Hedef Gruplar </vt:lpstr>
      <vt:lpstr>Hatırlatma: Projemizin Amaç ve Hedefleri </vt:lpstr>
      <vt:lpstr>Temel Stratejik Kaygı</vt:lpstr>
      <vt:lpstr>Değişim Stratejisi </vt:lpstr>
      <vt:lpstr>İletişim</vt:lpstr>
      <vt:lpstr>Mesajların Yayılması</vt:lpstr>
      <vt:lpstr>Paydaşlar 1</vt:lpstr>
      <vt:lpstr>Paydaşlar 2</vt:lpstr>
      <vt:lpstr>Paydaşlar 3</vt:lpstr>
      <vt:lpstr>Slide 19</vt:lpstr>
      <vt:lpstr>Kampanya Hedefleri</vt:lpstr>
      <vt:lpstr>Eğitim Hedefleri</vt:lpstr>
      <vt:lpstr> Yol Güvenliği ve Davranış Değişikliği Kampanyası konusunda Genel Dersler </vt:lpstr>
      <vt:lpstr>Ana Kampanya Konsepti </vt:lpstr>
      <vt:lpstr>Ana Kampanya Araçlar ve Medya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Tulin</dc:creator>
  <cp:lastModifiedBy>Cyprus</cp:lastModifiedBy>
  <cp:revision>21</cp:revision>
  <dcterms:created xsi:type="dcterms:W3CDTF">2010-10-14T09:22:24Z</dcterms:created>
  <dcterms:modified xsi:type="dcterms:W3CDTF">2010-10-27T10:13:43Z</dcterms:modified>
</cp:coreProperties>
</file>